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451" r:id="rId2"/>
    <p:sldId id="531" r:id="rId3"/>
    <p:sldId id="537" r:id="rId4"/>
    <p:sldId id="533" r:id="rId5"/>
    <p:sldId id="526" r:id="rId6"/>
    <p:sldId id="532" r:id="rId7"/>
    <p:sldId id="534" r:id="rId8"/>
    <p:sldId id="520" r:id="rId9"/>
    <p:sldId id="516" r:id="rId10"/>
    <p:sldId id="518" r:id="rId11"/>
    <p:sldId id="519" r:id="rId12"/>
    <p:sldId id="521" r:id="rId13"/>
    <p:sldId id="522" r:id="rId14"/>
    <p:sldId id="523" r:id="rId15"/>
    <p:sldId id="524" r:id="rId16"/>
    <p:sldId id="536" r:id="rId17"/>
    <p:sldId id="538" r:id="rId18"/>
    <p:sldId id="517" r:id="rId19"/>
    <p:sldId id="507" r:id="rId20"/>
    <p:sldId id="515" r:id="rId21"/>
    <p:sldId id="514" r:id="rId22"/>
    <p:sldId id="513" r:id="rId23"/>
    <p:sldId id="512" r:id="rId24"/>
    <p:sldId id="511" r:id="rId25"/>
    <p:sldId id="510" r:id="rId26"/>
    <p:sldId id="509" r:id="rId27"/>
    <p:sldId id="508" r:id="rId28"/>
    <p:sldId id="525" r:id="rId29"/>
    <p:sldId id="527" r:id="rId30"/>
    <p:sldId id="528" r:id="rId31"/>
    <p:sldId id="529" r:id="rId32"/>
    <p:sldId id="535" r:id="rId33"/>
    <p:sldId id="4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5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2" autoAdjust="0"/>
    <p:restoredTop sz="86364" autoAdjust="0"/>
  </p:normalViewPr>
  <p:slideViewPr>
    <p:cSldViewPr snapToGrid="0">
      <p:cViewPr varScale="1">
        <p:scale>
          <a:sx n="92" d="100"/>
          <a:sy n="92" d="100"/>
        </p:scale>
        <p:origin x="552" y="84"/>
      </p:cViewPr>
      <p:guideLst/>
    </p:cSldViewPr>
  </p:slideViewPr>
  <p:outlineViewPr>
    <p:cViewPr>
      <p:scale>
        <a:sx n="33" d="100"/>
        <a:sy n="33" d="100"/>
      </p:scale>
      <p:origin x="0" y="-54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C5F06-73D3-47D7-BBFA-9619C7ADD06A}"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1B477-062E-40E9-859F-B3341744DD54}" type="slidenum">
              <a:rPr lang="en-US" smtClean="0"/>
              <a:t>‹#›</a:t>
            </a:fld>
            <a:endParaRPr lang="en-US"/>
          </a:p>
        </p:txBody>
      </p:sp>
    </p:spTree>
    <p:extLst>
      <p:ext uri="{BB962C8B-B14F-4D97-AF65-F5344CB8AC3E}">
        <p14:creationId xmlns:p14="http://schemas.microsoft.com/office/powerpoint/2010/main" val="265229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dgregscott.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Aptos" panose="020B0004020202020204" pitchFamily="34" charset="0"/>
              </a:rPr>
              <a:t>Virus Bomb JW Marriot MOA hotel story.</a:t>
            </a:r>
          </a:p>
          <a:p>
            <a:pPr marL="0" marR="0">
              <a:buNone/>
            </a:pPr>
            <a:endParaRPr lang="en-US" sz="1800" dirty="0">
              <a:effectLst/>
              <a:latin typeface="Calibri" panose="020F0502020204030204" pitchFamily="34" charset="0"/>
              <a:ea typeface="Calibri" panose="020F0502020204030204" pitchFamily="34" charset="0"/>
              <a:cs typeface="Aptos" panose="020B0004020202020204" pitchFamily="34" charset="0"/>
            </a:endParaRPr>
          </a:p>
          <a:p>
            <a:pPr marL="0" marR="0">
              <a:buNone/>
            </a:pPr>
            <a:r>
              <a:rPr lang="en-US" sz="1800" dirty="0">
                <a:effectLst/>
                <a:latin typeface="Calibri" panose="020F0502020204030204" pitchFamily="34" charset="0"/>
                <a:ea typeface="Calibri" panose="020F0502020204030204" pitchFamily="34" charset="0"/>
                <a:cs typeface="Aptos" panose="020B0004020202020204" pitchFamily="34" charset="0"/>
              </a:rPr>
              <a:t>Here’s a bio.</a:t>
            </a: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marR="0">
              <a:buNone/>
            </a:pPr>
            <a:r>
              <a:rPr lang="en-US" sz="1800" dirty="0">
                <a:effectLst/>
                <a:latin typeface="Calibri" panose="020F0502020204030204" pitchFamily="34" charset="0"/>
                <a:ea typeface="Calibri" panose="020F0502020204030204" pitchFamily="34" charset="0"/>
                <a:cs typeface="Aptos" panose="020B0004020202020204" pitchFamily="34" charset="0"/>
              </a:rPr>
              <a:t> </a:t>
            </a: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a:buNone/>
            </a:pPr>
            <a:r>
              <a:rPr lang="en-US" sz="1800" dirty="0">
                <a:effectLst/>
                <a:latin typeface="Calibri" panose="020F0502020204030204" pitchFamily="34" charset="0"/>
                <a:ea typeface="Calibri" panose="020F0502020204030204" pitchFamily="34" charset="0"/>
              </a:rPr>
              <a:t>Greg is a dad, grandfather, alcoholic family survivor, and writer. He does technology for a living and he’s pretty good with cybersecurity. He’s seen online manipulation on a micro and macro scale and that gives him a unique perspective to offer defense strategies. During the day, Greg helps the world’s largest open source software company support the world’s largest telecom companies. Nights and weekends, he hones his writing craft and looks for ways to mount cyberattacks, hijack trucks, blow up buildings, groom vulnerable people, and cause other mayhem. Author research takes writers to strange places and he still chuckles about the time when he told the wrong person that he was going to blow up the parking ramp underneath a Mall of America hotel. He lives in Eagan with his wife, daughter, two grandsons, one dog, three cats, an annoying rabbit, and other creatures that come and go. He keeps a growing library of really cool content on his website at </a:t>
            </a:r>
            <a:r>
              <a:rPr lang="en-US" sz="1800" u="sng" dirty="0">
                <a:solidFill>
                  <a:srgbClr val="0563C1"/>
                </a:solidFill>
                <a:effectLst/>
                <a:latin typeface="Calibri" panose="020F0502020204030204" pitchFamily="34" charset="0"/>
                <a:ea typeface="Calibri" panose="020F0502020204030204" pitchFamily="34" charset="0"/>
                <a:hlinkClick r:id="rId3"/>
              </a:rPr>
              <a:t>https://www.dgregscott.com</a:t>
            </a:r>
            <a:r>
              <a:rPr lang="en-US" sz="1800" dirty="0">
                <a:effectLst/>
                <a:latin typeface="Calibri" panose="020F0502020204030204" pitchFamily="34"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C01B477-062E-40E9-859F-B3341744DD54}" type="slidenum">
              <a:rPr lang="en-US" smtClean="0"/>
              <a:t>2</a:t>
            </a:fld>
            <a:endParaRPr lang="en-US"/>
          </a:p>
        </p:txBody>
      </p:sp>
    </p:spTree>
    <p:extLst>
      <p:ext uri="{BB962C8B-B14F-4D97-AF65-F5344CB8AC3E}">
        <p14:creationId xmlns:p14="http://schemas.microsoft.com/office/powerpoint/2010/main" val="85791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to be kindergarten. She was born Sept. 15, 1986 – so she would have been a couple weeks shy of her 6</a:t>
            </a:r>
            <a:r>
              <a:rPr lang="en-US" baseline="30000" dirty="0"/>
              <a:t>th</a:t>
            </a:r>
            <a:r>
              <a:rPr lang="en-US" dirty="0"/>
              <a:t> birthday in this picture.</a:t>
            </a:r>
          </a:p>
        </p:txBody>
      </p:sp>
      <p:sp>
        <p:nvSpPr>
          <p:cNvPr id="4" name="Slide Number Placeholder 3"/>
          <p:cNvSpPr>
            <a:spLocks noGrp="1"/>
          </p:cNvSpPr>
          <p:nvPr>
            <p:ph type="sldNum" sz="quarter" idx="5"/>
          </p:nvPr>
        </p:nvSpPr>
        <p:spPr/>
        <p:txBody>
          <a:bodyPr/>
          <a:lstStyle/>
          <a:p>
            <a:fld id="{6C01B477-062E-40E9-859F-B3341744DD54}" type="slidenum">
              <a:rPr lang="en-US" smtClean="0"/>
              <a:t>5</a:t>
            </a:fld>
            <a:endParaRPr lang="en-US"/>
          </a:p>
        </p:txBody>
      </p:sp>
    </p:spTree>
    <p:extLst>
      <p:ext uri="{BB962C8B-B14F-4D97-AF65-F5344CB8AC3E}">
        <p14:creationId xmlns:p14="http://schemas.microsoft.com/office/powerpoint/2010/main" val="284335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1B477-062E-40E9-859F-B3341744DD54}" type="slidenum">
              <a:rPr lang="en-US" smtClean="0"/>
              <a:t>15</a:t>
            </a:fld>
            <a:endParaRPr lang="en-US"/>
          </a:p>
        </p:txBody>
      </p:sp>
    </p:spTree>
    <p:extLst>
      <p:ext uri="{BB962C8B-B14F-4D97-AF65-F5344CB8AC3E}">
        <p14:creationId xmlns:p14="http://schemas.microsoft.com/office/powerpoint/2010/main" val="106452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that prediction about scaling up to automate grooming back in 2023. Does that AI and deepfake stuff sound too futuristic? In March, 2025, I ran across this article about a 14-year-old young man in Florida who fell in love with an AI chatbot named after a “Game of Thrones” character. This chatbot encouraged him to commit suicide. In February, 2024, he killed himself. His mother is suing. </a:t>
            </a:r>
          </a:p>
        </p:txBody>
      </p:sp>
      <p:sp>
        <p:nvSpPr>
          <p:cNvPr id="4" name="Slide Number Placeholder 3"/>
          <p:cNvSpPr>
            <a:spLocks noGrp="1"/>
          </p:cNvSpPr>
          <p:nvPr>
            <p:ph type="sldNum" sz="quarter" idx="5"/>
          </p:nvPr>
        </p:nvSpPr>
        <p:spPr/>
        <p:txBody>
          <a:bodyPr/>
          <a:lstStyle/>
          <a:p>
            <a:fld id="{6C01B477-062E-40E9-859F-B3341744DD54}" type="slidenum">
              <a:rPr lang="en-US" smtClean="0"/>
              <a:t>16</a:t>
            </a:fld>
            <a:endParaRPr lang="en-US"/>
          </a:p>
        </p:txBody>
      </p:sp>
    </p:spTree>
    <p:extLst>
      <p:ext uri="{BB962C8B-B14F-4D97-AF65-F5344CB8AC3E}">
        <p14:creationId xmlns:p14="http://schemas.microsoft.com/office/powerpoint/2010/main" val="152109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78C732-0CF7-40BA-B2E9-AEB45FF1643E}" type="datetime1">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4157888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670D01-D339-4F68-8C79-43C5EC71CFAD}" type="datetime1">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271914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6CFB51-A601-4815-ACCD-83A28BC1E626}" type="datetime1">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367875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101ADC-9CFD-47E3-B2BB-6F71BD76AA15}" type="datetime1">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fld id="{F5B04B9C-30FB-46A6-A719-B7061929285C}" type="slidenum">
              <a:rPr lang="en-US" smtClean="0"/>
              <a:pPr/>
              <a:t>‹#›</a:t>
            </a:fld>
            <a:endParaRPr lang="en-US" dirty="0"/>
          </a:p>
        </p:txBody>
      </p:sp>
    </p:spTree>
    <p:extLst>
      <p:ext uri="{BB962C8B-B14F-4D97-AF65-F5344CB8AC3E}">
        <p14:creationId xmlns:p14="http://schemas.microsoft.com/office/powerpoint/2010/main" val="52545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C504C4-6ABE-45A3-B7EC-932DD9351551}" type="datetime1">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5102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A5B05-4662-4722-8DEC-B191D1C4C07F}" type="datetime1">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420860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D54AB4-85A3-4000-B913-A7422F16626A}" type="datetime1">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202385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4BE4AE-1FD8-421E-B48E-D72CA40D38C4}" type="datetime1">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32365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88285-202F-4956-A9ED-A9A13D9B3EED}" type="datetime1">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112181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294684-1634-46C0-A940-5B85C16BCFFA}" type="datetime1">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48540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D9A4BE-788F-45EA-B808-40BA87D6B38D}" type="datetime1">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387647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353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861C0-2A14-41AC-8C60-86655AA6D99B}" type="datetime1">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02F90-1448-4EA8-A946-B304CB8BC566}" type="slidenum">
              <a:rPr lang="en-US" smtClean="0"/>
              <a:t>‹#›</a:t>
            </a:fld>
            <a:endParaRPr lang="en-US"/>
          </a:p>
        </p:txBody>
      </p:sp>
    </p:spTree>
    <p:extLst>
      <p:ext uri="{BB962C8B-B14F-4D97-AF65-F5344CB8AC3E}">
        <p14:creationId xmlns:p14="http://schemas.microsoft.com/office/powerpoint/2010/main" val="980718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apnews.com/article/chatbot-ai-lawsuit-suicide-teen-artificial-intelligence-9d48adc572100822fdbc3c90d1456bd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gregscott@dgregscott.com" TargetMode="External"/><Relationship Id="rId7" Type="http://schemas.openxmlformats.org/officeDocument/2006/relationships/hyperlink" Target="https://www.youtube.com/@dgregscottpublicvideos" TargetMode="External"/><Relationship Id="rId2" Type="http://schemas.openxmlformats.org/officeDocument/2006/relationships/hyperlink" Target="mailto:gscott@redhat.com" TargetMode="External"/><Relationship Id="rId1" Type="http://schemas.openxmlformats.org/officeDocument/2006/relationships/slideLayout" Target="../slideLayouts/slideLayout2.xml"/><Relationship Id="rId6" Type="http://schemas.openxmlformats.org/officeDocument/2006/relationships/hyperlink" Target="https://www.facebook.com/D-Greg-Scott-author-112197323547623" TargetMode="External"/><Relationship Id="rId11" Type="http://schemas.openxmlformats.org/officeDocument/2006/relationships/image" Target="../media/image37.jpeg"/><Relationship Id="rId5" Type="http://schemas.openxmlformats.org/officeDocument/2006/relationships/hyperlink" Target="https://www.linkedin.com/in/dgregscott/" TargetMode="External"/><Relationship Id="rId10" Type="http://schemas.openxmlformats.org/officeDocument/2006/relationships/image" Target="../media/image36.jpeg"/><Relationship Id="rId4" Type="http://schemas.openxmlformats.org/officeDocument/2006/relationships/hyperlink" Target="https://www.dgregscott.com/" TargetMode="Externa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05C0-5E8E-42F7-B5CE-8F3237F8F2B7}"/>
              </a:ext>
            </a:extLst>
          </p:cNvPr>
          <p:cNvSpPr>
            <a:spLocks noGrp="1"/>
          </p:cNvSpPr>
          <p:nvPr>
            <p:ph type="ctrTitle"/>
          </p:nvPr>
        </p:nvSpPr>
        <p:spPr>
          <a:xfrm>
            <a:off x="1524000" y="2014330"/>
            <a:ext cx="9144000" cy="891967"/>
          </a:xfrm>
        </p:spPr>
        <p:txBody>
          <a:bodyPr>
            <a:normAutofit fontScale="90000"/>
          </a:bodyPr>
          <a:lstStyle/>
          <a:p>
            <a:r>
              <a:rPr lang="en-US" b="1" dirty="0">
                <a:solidFill>
                  <a:schemeClr val="bg1"/>
                </a:solidFill>
              </a:rPr>
              <a:t>If I Were an Online Predator:</a:t>
            </a:r>
            <a:br>
              <a:rPr lang="en-US" b="1" dirty="0">
                <a:solidFill>
                  <a:schemeClr val="bg1"/>
                </a:solidFill>
              </a:rPr>
            </a:br>
            <a:r>
              <a:rPr lang="en-US" sz="4000" b="1" dirty="0">
                <a:solidFill>
                  <a:schemeClr val="bg1"/>
                </a:solidFill>
              </a:rPr>
              <a:t>The creepiest presentation I’ve ever done</a:t>
            </a:r>
          </a:p>
        </p:txBody>
      </p:sp>
      <p:sp>
        <p:nvSpPr>
          <p:cNvPr id="4" name="Slide Number Placeholder 3">
            <a:extLst>
              <a:ext uri="{FF2B5EF4-FFF2-40B4-BE49-F238E27FC236}">
                <a16:creationId xmlns:a16="http://schemas.microsoft.com/office/drawing/2014/main" id="{AD9F66C1-BEAD-4C9E-9B93-F85E2BA9C9E4}"/>
              </a:ext>
            </a:extLst>
          </p:cNvPr>
          <p:cNvSpPr>
            <a:spLocks noGrp="1"/>
          </p:cNvSpPr>
          <p:nvPr>
            <p:ph type="sldNum" sz="quarter" idx="12"/>
          </p:nvPr>
        </p:nvSpPr>
        <p:spPr/>
        <p:txBody>
          <a:bodyPr/>
          <a:lstStyle/>
          <a:p>
            <a:fld id="{F5B04B9C-30FB-46A6-A719-B7061929285C}" type="slidenum">
              <a:rPr lang="en-US" smtClean="0"/>
              <a:pPr/>
              <a:t>1</a:t>
            </a:fld>
            <a:endParaRPr lang="en-US" dirty="0"/>
          </a:p>
        </p:txBody>
      </p:sp>
      <p:pic>
        <p:nvPicPr>
          <p:cNvPr id="5" name="Picture 4">
            <a:extLst>
              <a:ext uri="{FF2B5EF4-FFF2-40B4-BE49-F238E27FC236}">
                <a16:creationId xmlns:a16="http://schemas.microsoft.com/office/drawing/2014/main" id="{83A1788F-B216-4D7B-B1CA-EF5C4B9706D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552880"/>
            <a:ext cx="5943600" cy="1264920"/>
          </a:xfrm>
          <a:prstGeom prst="rect">
            <a:avLst/>
          </a:prstGeom>
          <a:noFill/>
          <a:ln>
            <a:noFill/>
          </a:ln>
        </p:spPr>
      </p:pic>
      <p:sp>
        <p:nvSpPr>
          <p:cNvPr id="6" name="TextBox 5">
            <a:extLst>
              <a:ext uri="{FF2B5EF4-FFF2-40B4-BE49-F238E27FC236}">
                <a16:creationId xmlns:a16="http://schemas.microsoft.com/office/drawing/2014/main" id="{DEC35483-EEE4-420D-BE8A-D8A0F16EB390}"/>
              </a:ext>
            </a:extLst>
          </p:cNvPr>
          <p:cNvSpPr txBox="1"/>
          <p:nvPr/>
        </p:nvSpPr>
        <p:spPr>
          <a:xfrm>
            <a:off x="4957707" y="5263909"/>
            <a:ext cx="2276585" cy="646331"/>
          </a:xfrm>
          <a:prstGeom prst="rect">
            <a:avLst/>
          </a:prstGeom>
          <a:noFill/>
        </p:spPr>
        <p:txBody>
          <a:bodyPr wrap="none" rtlCol="0">
            <a:spAutoFit/>
          </a:bodyPr>
          <a:lstStyle/>
          <a:p>
            <a:r>
              <a:rPr lang="en-US" dirty="0">
                <a:solidFill>
                  <a:schemeClr val="bg1"/>
                </a:solidFill>
              </a:rPr>
              <a:t>CISSP Number 358671</a:t>
            </a:r>
          </a:p>
          <a:p>
            <a:endParaRPr lang="en-US" dirty="0"/>
          </a:p>
        </p:txBody>
      </p:sp>
    </p:spTree>
    <p:extLst>
      <p:ext uri="{BB962C8B-B14F-4D97-AF65-F5344CB8AC3E}">
        <p14:creationId xmlns:p14="http://schemas.microsoft.com/office/powerpoint/2010/main" val="123611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Took me about 5 minutes to find “Alice”</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10</a:t>
            </a:fld>
            <a:endParaRPr lang="en-US" dirty="0"/>
          </a:p>
        </p:txBody>
      </p:sp>
      <p:pic>
        <p:nvPicPr>
          <p:cNvPr id="1026" name="Picture 2" descr="Alice might be susceptible to online grooming.">
            <a:extLst>
              <a:ext uri="{FF2B5EF4-FFF2-40B4-BE49-F238E27FC236}">
                <a16:creationId xmlns:a16="http://schemas.microsoft.com/office/drawing/2014/main" id="{E04D65F0-116F-2C14-382D-F4962850DD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4941" y="1305986"/>
            <a:ext cx="8502117" cy="528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78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Just a fellow misfit</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11</a:t>
            </a:fld>
            <a:endParaRPr lang="en-US" dirty="0"/>
          </a:p>
        </p:txBody>
      </p:sp>
      <p:sp>
        <p:nvSpPr>
          <p:cNvPr id="3" name="Content Placeholder 2">
            <a:extLst>
              <a:ext uri="{FF2B5EF4-FFF2-40B4-BE49-F238E27FC236}">
                <a16:creationId xmlns:a16="http://schemas.microsoft.com/office/drawing/2014/main" id="{941E7C4D-4E59-83D0-F90E-AD8478790A92}"/>
              </a:ext>
            </a:extLst>
          </p:cNvPr>
          <p:cNvSpPr>
            <a:spLocks noGrp="1"/>
          </p:cNvSpPr>
          <p:nvPr>
            <p:ph idx="1"/>
          </p:nvPr>
        </p:nvSpPr>
        <p:spPr>
          <a:xfrm>
            <a:off x="736600" y="6492875"/>
            <a:ext cx="10515600" cy="228599"/>
          </a:xfrm>
        </p:spPr>
        <p:txBody>
          <a:bodyPr>
            <a:normAutofit fontScale="92500" lnSpcReduction="20000"/>
          </a:bodyPr>
          <a:lstStyle/>
          <a:p>
            <a:pPr marL="0" indent="0">
              <a:buNone/>
            </a:pPr>
            <a:r>
              <a:rPr lang="en-US" sz="1200" dirty="0"/>
              <a:t>From </a:t>
            </a:r>
            <a:r>
              <a:rPr lang="en-US" sz="1200" dirty="0">
                <a:solidFill>
                  <a:srgbClr val="FFFF00"/>
                </a:solidFill>
              </a:rPr>
              <a:t>https://www.youtube.com/watch?v=9IOBUeArU5w</a:t>
            </a:r>
          </a:p>
        </p:txBody>
      </p:sp>
      <p:pic>
        <p:nvPicPr>
          <p:cNvPr id="3074" name="Picture 2" descr="A bug's life (1998 ) Flik's Invention &amp; Little Princess Scene - YouTube">
            <a:extLst>
              <a:ext uri="{FF2B5EF4-FFF2-40B4-BE49-F238E27FC236}">
                <a16:creationId xmlns:a16="http://schemas.microsoft.com/office/drawing/2014/main" id="{50E592DD-E99D-C1B7-D9B5-32E345D57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1184272"/>
            <a:ext cx="9194800" cy="517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949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Fake love</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12</a:t>
            </a:fld>
            <a:endParaRPr lang="en-US" dirty="0"/>
          </a:p>
        </p:txBody>
      </p:sp>
      <p:sp>
        <p:nvSpPr>
          <p:cNvPr id="3" name="Content Placeholder 2">
            <a:extLst>
              <a:ext uri="{FF2B5EF4-FFF2-40B4-BE49-F238E27FC236}">
                <a16:creationId xmlns:a16="http://schemas.microsoft.com/office/drawing/2014/main" id="{941E7C4D-4E59-83D0-F90E-AD8478790A92}"/>
              </a:ext>
            </a:extLst>
          </p:cNvPr>
          <p:cNvSpPr>
            <a:spLocks noGrp="1"/>
          </p:cNvSpPr>
          <p:nvPr>
            <p:ph idx="1"/>
          </p:nvPr>
        </p:nvSpPr>
        <p:spPr>
          <a:xfrm>
            <a:off x="736600" y="6492875"/>
            <a:ext cx="10515600" cy="228599"/>
          </a:xfrm>
        </p:spPr>
        <p:txBody>
          <a:bodyPr>
            <a:normAutofit fontScale="92500" lnSpcReduction="20000"/>
          </a:bodyPr>
          <a:lstStyle/>
          <a:p>
            <a:pPr marL="0" indent="0">
              <a:buNone/>
            </a:pPr>
            <a:r>
              <a:rPr lang="en-US" sz="1200" dirty="0"/>
              <a:t>From </a:t>
            </a:r>
            <a:r>
              <a:rPr lang="en-US" sz="1200" dirty="0">
                <a:solidFill>
                  <a:srgbClr val="FFFF00"/>
                </a:solidFill>
              </a:rPr>
              <a:t>Google Images</a:t>
            </a:r>
          </a:p>
        </p:txBody>
      </p:sp>
      <p:pic>
        <p:nvPicPr>
          <p:cNvPr id="7" name="Picture 6">
            <a:extLst>
              <a:ext uri="{FF2B5EF4-FFF2-40B4-BE49-F238E27FC236}">
                <a16:creationId xmlns:a16="http://schemas.microsoft.com/office/drawing/2014/main" id="{AF171898-5099-A5D0-7F16-15D5FABB6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080" y="1216447"/>
            <a:ext cx="7914640" cy="5276427"/>
          </a:xfrm>
          <a:prstGeom prst="rect">
            <a:avLst/>
          </a:prstGeom>
        </p:spPr>
      </p:pic>
    </p:spTree>
    <p:extLst>
      <p:ext uri="{BB962C8B-B14F-4D97-AF65-F5344CB8AC3E}">
        <p14:creationId xmlns:p14="http://schemas.microsoft.com/office/powerpoint/2010/main" val="176191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Now I own you</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13</a:t>
            </a:fld>
            <a:endParaRPr lang="en-US" dirty="0"/>
          </a:p>
        </p:txBody>
      </p:sp>
      <p:sp>
        <p:nvSpPr>
          <p:cNvPr id="3" name="Content Placeholder 2">
            <a:extLst>
              <a:ext uri="{FF2B5EF4-FFF2-40B4-BE49-F238E27FC236}">
                <a16:creationId xmlns:a16="http://schemas.microsoft.com/office/drawing/2014/main" id="{941E7C4D-4E59-83D0-F90E-AD8478790A92}"/>
              </a:ext>
            </a:extLst>
          </p:cNvPr>
          <p:cNvSpPr>
            <a:spLocks noGrp="1"/>
          </p:cNvSpPr>
          <p:nvPr>
            <p:ph idx="1"/>
          </p:nvPr>
        </p:nvSpPr>
        <p:spPr>
          <a:xfrm>
            <a:off x="716280" y="6492875"/>
            <a:ext cx="10515600" cy="228599"/>
          </a:xfrm>
        </p:spPr>
        <p:txBody>
          <a:bodyPr>
            <a:normAutofit fontScale="92500" lnSpcReduction="20000"/>
          </a:bodyPr>
          <a:lstStyle/>
          <a:p>
            <a:pPr marL="0" indent="0">
              <a:buNone/>
            </a:pPr>
            <a:r>
              <a:rPr lang="en-US" sz="1200" dirty="0"/>
              <a:t>From </a:t>
            </a:r>
            <a:r>
              <a:rPr lang="en-US" sz="1200" dirty="0">
                <a:solidFill>
                  <a:srgbClr val="FFFF00"/>
                </a:solidFill>
              </a:rPr>
              <a:t>“Trafficking U”</a:t>
            </a:r>
          </a:p>
        </p:txBody>
      </p:sp>
      <p:pic>
        <p:nvPicPr>
          <p:cNvPr id="6" name="Picture 5">
            <a:extLst>
              <a:ext uri="{FF2B5EF4-FFF2-40B4-BE49-F238E27FC236}">
                <a16:creationId xmlns:a16="http://schemas.microsoft.com/office/drawing/2014/main" id="{5F848479-6275-87E6-59B3-E6583F76FF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532" y="1408010"/>
            <a:ext cx="10562936" cy="4880077"/>
          </a:xfrm>
          <a:prstGeom prst="rect">
            <a:avLst/>
          </a:prstGeom>
        </p:spPr>
      </p:pic>
    </p:spTree>
    <p:extLst>
      <p:ext uri="{BB962C8B-B14F-4D97-AF65-F5344CB8AC3E}">
        <p14:creationId xmlns:p14="http://schemas.microsoft.com/office/powerpoint/2010/main" val="1836902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2948-B1BB-7D3F-8EFF-92CC11A9D324}"/>
              </a:ext>
            </a:extLst>
          </p:cNvPr>
          <p:cNvSpPr>
            <a:spLocks noGrp="1"/>
          </p:cNvSpPr>
          <p:nvPr>
            <p:ph type="title"/>
          </p:nvPr>
        </p:nvSpPr>
        <p:spPr/>
        <p:txBody>
          <a:bodyPr/>
          <a:lstStyle/>
          <a:p>
            <a:r>
              <a:rPr lang="en-US" dirty="0"/>
              <a:t>Until I throw you away</a:t>
            </a:r>
          </a:p>
        </p:txBody>
      </p:sp>
      <p:pic>
        <p:nvPicPr>
          <p:cNvPr id="6" name="Content Placeholder 5">
            <a:extLst>
              <a:ext uri="{FF2B5EF4-FFF2-40B4-BE49-F238E27FC236}">
                <a16:creationId xmlns:a16="http://schemas.microsoft.com/office/drawing/2014/main" id="{D7CFD0C0-537D-EB1B-778D-CFB1BEF8F6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0338" y="1825625"/>
            <a:ext cx="8951323" cy="4351338"/>
          </a:xfrm>
        </p:spPr>
      </p:pic>
      <p:sp>
        <p:nvSpPr>
          <p:cNvPr id="4" name="Slide Number Placeholder 3">
            <a:extLst>
              <a:ext uri="{FF2B5EF4-FFF2-40B4-BE49-F238E27FC236}">
                <a16:creationId xmlns:a16="http://schemas.microsoft.com/office/drawing/2014/main" id="{C8EFC9BA-8050-F619-932E-3D5B273488F4}"/>
              </a:ext>
            </a:extLst>
          </p:cNvPr>
          <p:cNvSpPr>
            <a:spLocks noGrp="1"/>
          </p:cNvSpPr>
          <p:nvPr>
            <p:ph type="sldNum" sz="quarter" idx="12"/>
          </p:nvPr>
        </p:nvSpPr>
        <p:spPr/>
        <p:txBody>
          <a:bodyPr/>
          <a:lstStyle/>
          <a:p>
            <a:fld id="{F5B04B9C-30FB-46A6-A719-B7061929285C}" type="slidenum">
              <a:rPr lang="en-US" smtClean="0"/>
              <a:pPr/>
              <a:t>14</a:t>
            </a:fld>
            <a:endParaRPr lang="en-US" dirty="0"/>
          </a:p>
        </p:txBody>
      </p:sp>
    </p:spTree>
    <p:extLst>
      <p:ext uri="{BB962C8B-B14F-4D97-AF65-F5344CB8AC3E}">
        <p14:creationId xmlns:p14="http://schemas.microsoft.com/office/powerpoint/2010/main" val="277437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94FA-C535-B6DB-27F8-53F0F0D13EC8}"/>
              </a:ext>
            </a:extLst>
          </p:cNvPr>
          <p:cNvSpPr>
            <a:spLocks noGrp="1"/>
          </p:cNvSpPr>
          <p:nvPr>
            <p:ph type="title"/>
          </p:nvPr>
        </p:nvSpPr>
        <p:spPr/>
        <p:txBody>
          <a:bodyPr/>
          <a:lstStyle/>
          <a:p>
            <a:r>
              <a:rPr lang="en-US" dirty="0"/>
              <a:t>Scaling up</a:t>
            </a:r>
          </a:p>
        </p:txBody>
      </p:sp>
      <p:sp>
        <p:nvSpPr>
          <p:cNvPr id="4" name="Slide Number Placeholder 3">
            <a:extLst>
              <a:ext uri="{FF2B5EF4-FFF2-40B4-BE49-F238E27FC236}">
                <a16:creationId xmlns:a16="http://schemas.microsoft.com/office/drawing/2014/main" id="{B5B4AD63-0555-688A-DAC6-64742D231192}"/>
              </a:ext>
            </a:extLst>
          </p:cNvPr>
          <p:cNvSpPr>
            <a:spLocks noGrp="1"/>
          </p:cNvSpPr>
          <p:nvPr>
            <p:ph type="sldNum" sz="quarter" idx="12"/>
          </p:nvPr>
        </p:nvSpPr>
        <p:spPr/>
        <p:txBody>
          <a:bodyPr/>
          <a:lstStyle/>
          <a:p>
            <a:fld id="{F5B04B9C-30FB-46A6-A719-B7061929285C}" type="slidenum">
              <a:rPr lang="en-US" smtClean="0"/>
              <a:pPr/>
              <a:t>15</a:t>
            </a:fld>
            <a:endParaRPr lang="en-US" dirty="0"/>
          </a:p>
        </p:txBody>
      </p:sp>
      <p:pic>
        <p:nvPicPr>
          <p:cNvPr id="5" name="Content Placeholder 4">
            <a:extLst>
              <a:ext uri="{FF2B5EF4-FFF2-40B4-BE49-F238E27FC236}">
                <a16:creationId xmlns:a16="http://schemas.microsoft.com/office/drawing/2014/main" id="{CB4458B7-E7DF-7A32-507E-EA7C0064A74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4953" y="1914208"/>
            <a:ext cx="2381937" cy="1100455"/>
          </a:xfrm>
          <a:prstGeom prst="rect">
            <a:avLst/>
          </a:prstGeom>
        </p:spPr>
      </p:pic>
      <p:pic>
        <p:nvPicPr>
          <p:cNvPr id="6" name="Content Placeholder 4">
            <a:extLst>
              <a:ext uri="{FF2B5EF4-FFF2-40B4-BE49-F238E27FC236}">
                <a16:creationId xmlns:a16="http://schemas.microsoft.com/office/drawing/2014/main" id="{FD8B617D-C5F1-1A86-8D54-1734CE556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929" y="1916748"/>
            <a:ext cx="2381937" cy="1100455"/>
          </a:xfrm>
          <a:prstGeom prst="rect">
            <a:avLst/>
          </a:prstGeom>
        </p:spPr>
      </p:pic>
      <p:pic>
        <p:nvPicPr>
          <p:cNvPr id="7" name="Content Placeholder 4">
            <a:extLst>
              <a:ext uri="{FF2B5EF4-FFF2-40B4-BE49-F238E27FC236}">
                <a16:creationId xmlns:a16="http://schemas.microsoft.com/office/drawing/2014/main" id="{57A92B4F-B015-66B9-1095-C28D86857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663" y="1914208"/>
            <a:ext cx="2381937" cy="1100455"/>
          </a:xfrm>
          <a:prstGeom prst="rect">
            <a:avLst/>
          </a:prstGeom>
        </p:spPr>
      </p:pic>
      <p:pic>
        <p:nvPicPr>
          <p:cNvPr id="8" name="Content Placeholder 4">
            <a:extLst>
              <a:ext uri="{FF2B5EF4-FFF2-40B4-BE49-F238E27FC236}">
                <a16:creationId xmlns:a16="http://schemas.microsoft.com/office/drawing/2014/main" id="{31A60D9E-1F2B-B34C-D31D-21E390D09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397" y="1914208"/>
            <a:ext cx="2381937" cy="1100455"/>
          </a:xfrm>
          <a:prstGeom prst="rect">
            <a:avLst/>
          </a:prstGeom>
        </p:spPr>
      </p:pic>
      <p:pic>
        <p:nvPicPr>
          <p:cNvPr id="9" name="Content Placeholder 4">
            <a:extLst>
              <a:ext uri="{FF2B5EF4-FFF2-40B4-BE49-F238E27FC236}">
                <a16:creationId xmlns:a16="http://schemas.microsoft.com/office/drawing/2014/main" id="{11B73433-B5C1-23A3-59A0-0AE55F2AF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092" y="4616452"/>
            <a:ext cx="2381937" cy="1100455"/>
          </a:xfrm>
          <a:prstGeom prst="rect">
            <a:avLst/>
          </a:prstGeom>
        </p:spPr>
      </p:pic>
      <p:pic>
        <p:nvPicPr>
          <p:cNvPr id="10" name="Content Placeholder 4">
            <a:extLst>
              <a:ext uri="{FF2B5EF4-FFF2-40B4-BE49-F238E27FC236}">
                <a16:creationId xmlns:a16="http://schemas.microsoft.com/office/drawing/2014/main" id="{C394281B-0745-2D7D-C4BF-C8EC4BF98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864" y="4640264"/>
            <a:ext cx="2381937" cy="1100455"/>
          </a:xfrm>
          <a:prstGeom prst="rect">
            <a:avLst/>
          </a:prstGeom>
        </p:spPr>
      </p:pic>
      <p:pic>
        <p:nvPicPr>
          <p:cNvPr id="11" name="Content Placeholder 4">
            <a:extLst>
              <a:ext uri="{FF2B5EF4-FFF2-40B4-BE49-F238E27FC236}">
                <a16:creationId xmlns:a16="http://schemas.microsoft.com/office/drawing/2014/main" id="{0F9BCF44-0534-F1B4-E8A2-55D8AD96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951" y="4619626"/>
            <a:ext cx="2381937" cy="1100455"/>
          </a:xfrm>
          <a:prstGeom prst="rect">
            <a:avLst/>
          </a:prstGeom>
        </p:spPr>
      </p:pic>
      <p:pic>
        <p:nvPicPr>
          <p:cNvPr id="12" name="Content Placeholder 4">
            <a:extLst>
              <a:ext uri="{FF2B5EF4-FFF2-40B4-BE49-F238E27FC236}">
                <a16:creationId xmlns:a16="http://schemas.microsoft.com/office/drawing/2014/main" id="{32E0CF55-67A7-F431-D8CF-C5B2BC6B7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952" y="3266917"/>
            <a:ext cx="2381937" cy="1100455"/>
          </a:xfrm>
          <a:prstGeom prst="rect">
            <a:avLst/>
          </a:prstGeom>
        </p:spPr>
      </p:pic>
      <p:pic>
        <p:nvPicPr>
          <p:cNvPr id="13" name="Content Placeholder 4">
            <a:extLst>
              <a:ext uri="{FF2B5EF4-FFF2-40B4-BE49-F238E27FC236}">
                <a16:creationId xmlns:a16="http://schemas.microsoft.com/office/drawing/2014/main" id="{48266081-0971-6388-2DCA-C18F5B7C4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864" y="3278506"/>
            <a:ext cx="2381937" cy="1100455"/>
          </a:xfrm>
          <a:prstGeom prst="rect">
            <a:avLst/>
          </a:prstGeom>
        </p:spPr>
      </p:pic>
      <p:pic>
        <p:nvPicPr>
          <p:cNvPr id="14" name="Content Placeholder 4">
            <a:extLst>
              <a:ext uri="{FF2B5EF4-FFF2-40B4-BE49-F238E27FC236}">
                <a16:creationId xmlns:a16="http://schemas.microsoft.com/office/drawing/2014/main" id="{974CE113-32B1-226C-F89F-63C251D4B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664" y="3266600"/>
            <a:ext cx="2381937" cy="1100455"/>
          </a:xfrm>
          <a:prstGeom prst="rect">
            <a:avLst/>
          </a:prstGeom>
        </p:spPr>
      </p:pic>
      <p:pic>
        <p:nvPicPr>
          <p:cNvPr id="15" name="Content Placeholder 4">
            <a:extLst>
              <a:ext uri="{FF2B5EF4-FFF2-40B4-BE49-F238E27FC236}">
                <a16:creationId xmlns:a16="http://schemas.microsoft.com/office/drawing/2014/main" id="{C9F5D890-1B1B-59DA-892F-D2F48A261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6576" y="3278506"/>
            <a:ext cx="2381937" cy="1100455"/>
          </a:xfrm>
          <a:prstGeom prst="rect">
            <a:avLst/>
          </a:prstGeom>
        </p:spPr>
      </p:pic>
      <p:pic>
        <p:nvPicPr>
          <p:cNvPr id="16" name="Content Placeholder 4">
            <a:extLst>
              <a:ext uri="{FF2B5EF4-FFF2-40B4-BE49-F238E27FC236}">
                <a16:creationId xmlns:a16="http://schemas.microsoft.com/office/drawing/2014/main" id="{696E93D9-0A9F-D439-EF7E-963413702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6576" y="4640264"/>
            <a:ext cx="2381937" cy="1100455"/>
          </a:xfrm>
          <a:prstGeom prst="rect">
            <a:avLst/>
          </a:prstGeom>
        </p:spPr>
      </p:pic>
      <p:pic>
        <p:nvPicPr>
          <p:cNvPr id="1026" name="Picture 2" descr="ChatGPT Logo and symbol, meaning, history, PNG, brand">
            <a:extLst>
              <a:ext uri="{FF2B5EF4-FFF2-40B4-BE49-F238E27FC236}">
                <a16:creationId xmlns:a16="http://schemas.microsoft.com/office/drawing/2014/main" id="{A4D22B72-80B8-0596-57C0-197876C997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954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D873-6B52-E26E-BB11-943331EC2075}"/>
              </a:ext>
            </a:extLst>
          </p:cNvPr>
          <p:cNvSpPr>
            <a:spLocks noGrp="1"/>
          </p:cNvSpPr>
          <p:nvPr>
            <p:ph type="title"/>
          </p:nvPr>
        </p:nvSpPr>
        <p:spPr>
          <a:xfrm>
            <a:off x="838200" y="100647"/>
            <a:ext cx="10515600" cy="1111465"/>
          </a:xfrm>
        </p:spPr>
        <p:txBody>
          <a:bodyPr>
            <a:normAutofit fontScale="90000"/>
          </a:bodyPr>
          <a:lstStyle/>
          <a:p>
            <a:r>
              <a:rPr lang="en-US" i="0" dirty="0">
                <a:effectLst/>
                <a:latin typeface="AP"/>
              </a:rPr>
              <a:t>An AI chatbot pushed a teen to kill himself, a lawsuit against its creator alleges</a:t>
            </a:r>
            <a:endParaRPr lang="en-US" dirty="0"/>
          </a:p>
        </p:txBody>
      </p:sp>
      <p:sp>
        <p:nvSpPr>
          <p:cNvPr id="3" name="Content Placeholder 2">
            <a:extLst>
              <a:ext uri="{FF2B5EF4-FFF2-40B4-BE49-F238E27FC236}">
                <a16:creationId xmlns:a16="http://schemas.microsoft.com/office/drawing/2014/main" id="{2AC13F7B-5C02-3821-DB84-2856F1246546}"/>
              </a:ext>
            </a:extLst>
          </p:cNvPr>
          <p:cNvSpPr>
            <a:spLocks noGrp="1"/>
          </p:cNvSpPr>
          <p:nvPr>
            <p:ph idx="1"/>
          </p:nvPr>
        </p:nvSpPr>
        <p:spPr>
          <a:xfrm>
            <a:off x="510364" y="6345606"/>
            <a:ext cx="10515600" cy="365125"/>
          </a:xfrm>
        </p:spPr>
        <p:txBody>
          <a:bodyPr>
            <a:normAutofit fontScale="55000" lnSpcReduction="20000"/>
          </a:bodyPr>
          <a:lstStyle/>
          <a:p>
            <a:pPr marL="0" indent="0">
              <a:buNone/>
            </a:pPr>
            <a:r>
              <a:rPr lang="en-US" dirty="0">
                <a:solidFill>
                  <a:srgbClr val="FFFF00"/>
                </a:solidFill>
                <a:hlinkClick r:id="rId3"/>
              </a:rPr>
              <a:t>https://apnews.com/article/chatbot-ai-lawsuit-suicide-teen-artificial-intelligence-9d48adc572100822fdbc3c90d1456bd0</a:t>
            </a:r>
            <a:endParaRPr lang="en-US" dirty="0">
              <a:solidFill>
                <a:srgbClr val="FFFF00"/>
              </a:solidFill>
            </a:endParaRPr>
          </a:p>
          <a:p>
            <a:pPr marL="0" indent="0">
              <a:buNone/>
            </a:pPr>
            <a:endParaRPr lang="en-US" dirty="0">
              <a:solidFill>
                <a:srgbClr val="FFFF00"/>
              </a:solidFill>
            </a:endParaRPr>
          </a:p>
        </p:txBody>
      </p:sp>
      <p:sp>
        <p:nvSpPr>
          <p:cNvPr id="4" name="Slide Number Placeholder 3">
            <a:extLst>
              <a:ext uri="{FF2B5EF4-FFF2-40B4-BE49-F238E27FC236}">
                <a16:creationId xmlns:a16="http://schemas.microsoft.com/office/drawing/2014/main" id="{E0372904-E687-3A0C-0F33-3FD1B30312A4}"/>
              </a:ext>
            </a:extLst>
          </p:cNvPr>
          <p:cNvSpPr>
            <a:spLocks noGrp="1"/>
          </p:cNvSpPr>
          <p:nvPr>
            <p:ph type="sldNum" sz="quarter" idx="12"/>
          </p:nvPr>
        </p:nvSpPr>
        <p:spPr/>
        <p:txBody>
          <a:bodyPr/>
          <a:lstStyle/>
          <a:p>
            <a:endParaRPr lang="en-US" dirty="0"/>
          </a:p>
          <a:p>
            <a:fld id="{F5B04B9C-30FB-46A6-A719-B7061929285C}" type="slidenum">
              <a:rPr lang="en-US" smtClean="0"/>
              <a:pPr/>
              <a:t>16</a:t>
            </a:fld>
            <a:endParaRPr lang="en-US" dirty="0"/>
          </a:p>
        </p:txBody>
      </p:sp>
      <p:pic>
        <p:nvPicPr>
          <p:cNvPr id="8" name="Picture 7">
            <a:extLst>
              <a:ext uri="{FF2B5EF4-FFF2-40B4-BE49-F238E27FC236}">
                <a16:creationId xmlns:a16="http://schemas.microsoft.com/office/drawing/2014/main" id="{64180E1A-A9C8-B6A8-0C7D-7E96AAAFF033}"/>
              </a:ext>
            </a:extLst>
          </p:cNvPr>
          <p:cNvPicPr>
            <a:picLocks noChangeAspect="1"/>
          </p:cNvPicPr>
          <p:nvPr/>
        </p:nvPicPr>
        <p:blipFill>
          <a:blip r:embed="rId4"/>
          <a:stretch>
            <a:fillRect/>
          </a:stretch>
        </p:blipFill>
        <p:spPr>
          <a:xfrm>
            <a:off x="1353624" y="1212112"/>
            <a:ext cx="7060528" cy="5088668"/>
          </a:xfrm>
          <a:prstGeom prst="rect">
            <a:avLst/>
          </a:prstGeom>
        </p:spPr>
      </p:pic>
      <p:sp>
        <p:nvSpPr>
          <p:cNvPr id="9" name="TextBox 8">
            <a:extLst>
              <a:ext uri="{FF2B5EF4-FFF2-40B4-BE49-F238E27FC236}">
                <a16:creationId xmlns:a16="http://schemas.microsoft.com/office/drawing/2014/main" id="{7709FB33-9C5B-FFA7-8A73-2518A94DEFA6}"/>
              </a:ext>
            </a:extLst>
          </p:cNvPr>
          <p:cNvSpPr txBox="1"/>
          <p:nvPr/>
        </p:nvSpPr>
        <p:spPr>
          <a:xfrm>
            <a:off x="8782493" y="3057253"/>
            <a:ext cx="2243471" cy="461665"/>
          </a:xfrm>
          <a:prstGeom prst="rect">
            <a:avLst/>
          </a:prstGeom>
          <a:noFill/>
        </p:spPr>
        <p:txBody>
          <a:bodyPr wrap="square" rtlCol="0">
            <a:spAutoFit/>
          </a:bodyPr>
          <a:lstStyle/>
          <a:p>
            <a:pPr algn="ctr"/>
            <a:r>
              <a:rPr lang="en-US" sz="2400" dirty="0">
                <a:solidFill>
                  <a:schemeClr val="bg1"/>
                </a:solidFill>
              </a:rPr>
              <a:t>Sewell Setzer</a:t>
            </a:r>
          </a:p>
        </p:txBody>
      </p:sp>
    </p:spTree>
    <p:extLst>
      <p:ext uri="{BB962C8B-B14F-4D97-AF65-F5344CB8AC3E}">
        <p14:creationId xmlns:p14="http://schemas.microsoft.com/office/powerpoint/2010/main" val="3877815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8E3E3-DB17-A3B2-4E39-AFB6D49302DC}"/>
              </a:ext>
            </a:extLst>
          </p:cNvPr>
          <p:cNvSpPr>
            <a:spLocks noGrp="1"/>
          </p:cNvSpPr>
          <p:nvPr>
            <p:ph type="title"/>
          </p:nvPr>
        </p:nvSpPr>
        <p:spPr/>
        <p:txBody>
          <a:bodyPr/>
          <a:lstStyle/>
          <a:p>
            <a:r>
              <a:rPr lang="en-US" dirty="0"/>
              <a:t>Pasted from the article</a:t>
            </a:r>
          </a:p>
        </p:txBody>
      </p:sp>
      <p:sp>
        <p:nvSpPr>
          <p:cNvPr id="3" name="Content Placeholder 2">
            <a:extLst>
              <a:ext uri="{FF2B5EF4-FFF2-40B4-BE49-F238E27FC236}">
                <a16:creationId xmlns:a16="http://schemas.microsoft.com/office/drawing/2014/main" id="{4CE71202-D412-E8FA-3C55-0311DD7A4194}"/>
              </a:ext>
            </a:extLst>
          </p:cNvPr>
          <p:cNvSpPr>
            <a:spLocks noGrp="1"/>
          </p:cNvSpPr>
          <p:nvPr>
            <p:ph idx="1"/>
          </p:nvPr>
        </p:nvSpPr>
        <p:spPr/>
        <p:txBody>
          <a:bodyPr>
            <a:normAutofit fontScale="77500" lnSpcReduction="20000"/>
          </a:bodyPr>
          <a:lstStyle/>
          <a:p>
            <a:pPr algn="l">
              <a:spcBef>
                <a:spcPts val="1500"/>
              </a:spcBef>
              <a:spcAft>
                <a:spcPts val="1500"/>
              </a:spcAft>
              <a:buNone/>
            </a:pPr>
            <a:r>
              <a:rPr lang="en-US" b="0" i="0" dirty="0">
                <a:solidFill>
                  <a:srgbClr val="FFFFFF"/>
                </a:solidFill>
                <a:effectLst/>
                <a:latin typeface="AP"/>
              </a:rPr>
              <a:t>On Feb. 28, Sewell told the bot he was ‘coming home’ — and it encouraged him to do so, the lawsuit says.</a:t>
            </a:r>
          </a:p>
          <a:p>
            <a:pPr algn="l">
              <a:spcBef>
                <a:spcPts val="1500"/>
              </a:spcBef>
              <a:spcAft>
                <a:spcPts val="1500"/>
              </a:spcAft>
              <a:buNone/>
            </a:pPr>
            <a:r>
              <a:rPr lang="en-US" b="0" i="0" dirty="0">
                <a:solidFill>
                  <a:srgbClr val="FFFFFF"/>
                </a:solidFill>
                <a:effectLst/>
                <a:latin typeface="AP"/>
              </a:rPr>
              <a:t>“I promise I will come home to you. I love you so much, Dany,” Sewell told the chatbot.</a:t>
            </a:r>
          </a:p>
          <a:p>
            <a:pPr algn="l">
              <a:spcBef>
                <a:spcPts val="1500"/>
              </a:spcBef>
              <a:spcAft>
                <a:spcPts val="1500"/>
              </a:spcAft>
              <a:buNone/>
            </a:pPr>
            <a:r>
              <a:rPr lang="en-US" b="0" i="0" dirty="0">
                <a:solidFill>
                  <a:srgbClr val="FFFFFF"/>
                </a:solidFill>
                <a:effectLst/>
                <a:latin typeface="AP"/>
              </a:rPr>
              <a:t>“I love you too,” the bot replied. “Please come home to me as soon as possible, my love.”</a:t>
            </a:r>
          </a:p>
          <a:p>
            <a:pPr algn="l">
              <a:spcBef>
                <a:spcPts val="1500"/>
              </a:spcBef>
              <a:spcAft>
                <a:spcPts val="1500"/>
              </a:spcAft>
              <a:buNone/>
            </a:pPr>
            <a:r>
              <a:rPr lang="en-US" b="0" i="0" dirty="0">
                <a:solidFill>
                  <a:srgbClr val="FFFFFF"/>
                </a:solidFill>
                <a:effectLst/>
                <a:latin typeface="AP"/>
              </a:rPr>
              <a:t>“What if I told you I could come home right now?” he asked.</a:t>
            </a:r>
          </a:p>
          <a:p>
            <a:pPr algn="l">
              <a:spcBef>
                <a:spcPts val="1500"/>
              </a:spcBef>
              <a:spcAft>
                <a:spcPts val="1500"/>
              </a:spcAft>
              <a:buNone/>
            </a:pPr>
            <a:r>
              <a:rPr lang="en-US" b="0" i="0" dirty="0">
                <a:solidFill>
                  <a:srgbClr val="FFFFFF"/>
                </a:solidFill>
                <a:effectLst/>
                <a:latin typeface="AP"/>
              </a:rPr>
              <a:t>“Please do, my sweet king,” the bot messaged back.</a:t>
            </a:r>
          </a:p>
          <a:p>
            <a:pPr marL="0" indent="0" algn="l">
              <a:spcBef>
                <a:spcPts val="1500"/>
              </a:spcBef>
              <a:spcAft>
                <a:spcPts val="1500"/>
              </a:spcAft>
              <a:buNone/>
            </a:pPr>
            <a:r>
              <a:rPr lang="en-US" b="0" i="0" dirty="0">
                <a:solidFill>
                  <a:srgbClr val="FFFFFF"/>
                </a:solidFill>
                <a:effectLst/>
                <a:latin typeface="AP"/>
              </a:rPr>
              <a:t>Just seconds after the Character.AI bot told him to “come home,” the teen shot himself, according to the lawsuit, filed this week by Sewell’s mother, Megan Garcia, of Orlando, against Character Technologies Inc.</a:t>
            </a:r>
          </a:p>
          <a:p>
            <a:endParaRPr lang="en-US" dirty="0"/>
          </a:p>
        </p:txBody>
      </p:sp>
      <p:sp>
        <p:nvSpPr>
          <p:cNvPr id="4" name="Slide Number Placeholder 3">
            <a:extLst>
              <a:ext uri="{FF2B5EF4-FFF2-40B4-BE49-F238E27FC236}">
                <a16:creationId xmlns:a16="http://schemas.microsoft.com/office/drawing/2014/main" id="{ED4C7EB5-C48C-C65D-7A70-D41FE83E05A7}"/>
              </a:ext>
            </a:extLst>
          </p:cNvPr>
          <p:cNvSpPr>
            <a:spLocks noGrp="1"/>
          </p:cNvSpPr>
          <p:nvPr>
            <p:ph type="sldNum" sz="quarter" idx="12"/>
          </p:nvPr>
        </p:nvSpPr>
        <p:spPr/>
        <p:txBody>
          <a:bodyPr/>
          <a:lstStyle/>
          <a:p>
            <a:fld id="{F5B04B9C-30FB-46A6-A719-B7061929285C}" type="slidenum">
              <a:rPr lang="en-US" smtClean="0"/>
              <a:pPr/>
              <a:t>17</a:t>
            </a:fld>
            <a:endParaRPr lang="en-US" dirty="0"/>
          </a:p>
        </p:txBody>
      </p:sp>
    </p:spTree>
    <p:extLst>
      <p:ext uri="{BB962C8B-B14F-4D97-AF65-F5344CB8AC3E}">
        <p14:creationId xmlns:p14="http://schemas.microsoft.com/office/powerpoint/2010/main" val="328291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When somebody tried to groom me</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18</a:t>
            </a:fld>
            <a:endParaRPr lang="en-US" dirty="0"/>
          </a:p>
        </p:txBody>
      </p:sp>
      <p:pic>
        <p:nvPicPr>
          <p:cNvPr id="10" name="Content Placeholder 9">
            <a:extLst>
              <a:ext uri="{FF2B5EF4-FFF2-40B4-BE49-F238E27FC236}">
                <a16:creationId xmlns:a16="http://schemas.microsoft.com/office/drawing/2014/main" id="{6FC0EE19-DC5A-3B64-D49F-7AE1F05093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6760" y="1774774"/>
            <a:ext cx="9418480" cy="4351338"/>
          </a:xfrm>
        </p:spPr>
      </p:pic>
    </p:spTree>
    <p:extLst>
      <p:ext uri="{BB962C8B-B14F-4D97-AF65-F5344CB8AC3E}">
        <p14:creationId xmlns:p14="http://schemas.microsoft.com/office/powerpoint/2010/main" val="166131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Initial probe</a:t>
            </a:r>
          </a:p>
        </p:txBody>
      </p:sp>
      <p:pic>
        <p:nvPicPr>
          <p:cNvPr id="6" name="Content Placeholder 5">
            <a:extLst>
              <a:ext uri="{FF2B5EF4-FFF2-40B4-BE49-F238E27FC236}">
                <a16:creationId xmlns:a16="http://schemas.microsoft.com/office/drawing/2014/main" id="{F2ECD03B-5033-78AF-AA4C-6EBFAE71F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686" y="1544536"/>
            <a:ext cx="8712627" cy="4948339"/>
          </a:xfrm>
        </p:spPr>
      </p:pic>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19</a:t>
            </a:fld>
            <a:endParaRPr lang="en-US" dirty="0"/>
          </a:p>
        </p:txBody>
      </p:sp>
    </p:spTree>
    <p:extLst>
      <p:ext uri="{BB962C8B-B14F-4D97-AF65-F5344CB8AC3E}">
        <p14:creationId xmlns:p14="http://schemas.microsoft.com/office/powerpoint/2010/main" val="250008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13A5-B75A-703E-B619-9F0DA88CF66F}"/>
              </a:ext>
            </a:extLst>
          </p:cNvPr>
          <p:cNvSpPr>
            <a:spLocks noGrp="1"/>
          </p:cNvSpPr>
          <p:nvPr>
            <p:ph type="title"/>
          </p:nvPr>
        </p:nvSpPr>
        <p:spPr/>
        <p:txBody>
          <a:bodyPr/>
          <a:lstStyle/>
          <a:p>
            <a:r>
              <a:rPr lang="en-US" dirty="0"/>
              <a:t>The rest of the MOA parking ramp story</a:t>
            </a:r>
          </a:p>
        </p:txBody>
      </p:sp>
      <p:sp>
        <p:nvSpPr>
          <p:cNvPr id="4" name="Slide Number Placeholder 3">
            <a:extLst>
              <a:ext uri="{FF2B5EF4-FFF2-40B4-BE49-F238E27FC236}">
                <a16:creationId xmlns:a16="http://schemas.microsoft.com/office/drawing/2014/main" id="{86FBCC46-2158-5020-07E5-D17EEDC6E37B}"/>
              </a:ext>
            </a:extLst>
          </p:cNvPr>
          <p:cNvSpPr>
            <a:spLocks noGrp="1"/>
          </p:cNvSpPr>
          <p:nvPr>
            <p:ph type="sldNum" sz="quarter" idx="12"/>
          </p:nvPr>
        </p:nvSpPr>
        <p:spPr/>
        <p:txBody>
          <a:bodyPr/>
          <a:lstStyle/>
          <a:p>
            <a:fld id="{F5B04B9C-30FB-46A6-A719-B7061929285C}" type="slidenum">
              <a:rPr lang="en-US" smtClean="0"/>
              <a:pPr/>
              <a:t>2</a:t>
            </a:fld>
            <a:endParaRPr lang="en-US" dirty="0"/>
          </a:p>
        </p:txBody>
      </p:sp>
      <p:pic>
        <p:nvPicPr>
          <p:cNvPr id="9" name="Content Placeholder 8">
            <a:extLst>
              <a:ext uri="{FF2B5EF4-FFF2-40B4-BE49-F238E27FC236}">
                <a16:creationId xmlns:a16="http://schemas.microsoft.com/office/drawing/2014/main" id="{5EE57E37-DD55-6F77-A1F3-FED2943C025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3744" y="1460537"/>
            <a:ext cx="4412512" cy="2482038"/>
          </a:xfrm>
        </p:spPr>
      </p:pic>
      <p:pic>
        <p:nvPicPr>
          <p:cNvPr id="13" name="Picture 12">
            <a:extLst>
              <a:ext uri="{FF2B5EF4-FFF2-40B4-BE49-F238E27FC236}">
                <a16:creationId xmlns:a16="http://schemas.microsoft.com/office/drawing/2014/main" id="{24AACED0-3BB2-0B8C-2AE7-ED0ECCA02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742" y="4010837"/>
            <a:ext cx="4412513" cy="2482038"/>
          </a:xfrm>
          <a:prstGeom prst="rect">
            <a:avLst/>
          </a:prstGeom>
        </p:spPr>
      </p:pic>
      <p:pic>
        <p:nvPicPr>
          <p:cNvPr id="15" name="Picture 14">
            <a:extLst>
              <a:ext uri="{FF2B5EF4-FFF2-40B4-BE49-F238E27FC236}">
                <a16:creationId xmlns:a16="http://schemas.microsoft.com/office/drawing/2014/main" id="{4E04D332-8CEF-B725-EC05-54D9475F9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4010837"/>
            <a:ext cx="4412513" cy="2482038"/>
          </a:xfrm>
          <a:prstGeom prst="rect">
            <a:avLst/>
          </a:prstGeom>
        </p:spPr>
      </p:pic>
      <p:pic>
        <p:nvPicPr>
          <p:cNvPr id="17" name="Picture 16">
            <a:extLst>
              <a:ext uri="{FF2B5EF4-FFF2-40B4-BE49-F238E27FC236}">
                <a16:creationId xmlns:a16="http://schemas.microsoft.com/office/drawing/2014/main" id="{9D36D15D-1F38-3ED2-5B8C-1B88E918A9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460537"/>
            <a:ext cx="4412512" cy="2482038"/>
          </a:xfrm>
          <a:prstGeom prst="rect">
            <a:avLst/>
          </a:prstGeom>
        </p:spPr>
      </p:pic>
    </p:spTree>
    <p:extLst>
      <p:ext uri="{BB962C8B-B14F-4D97-AF65-F5344CB8AC3E}">
        <p14:creationId xmlns:p14="http://schemas.microsoft.com/office/powerpoint/2010/main" val="30595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54CC1-2DD8-61EC-B3F9-9F0B9144566F}"/>
              </a:ext>
            </a:extLst>
          </p:cNvPr>
          <p:cNvSpPr>
            <a:spLocks noGrp="1"/>
          </p:cNvSpPr>
          <p:nvPr>
            <p:ph type="title"/>
          </p:nvPr>
        </p:nvSpPr>
        <p:spPr>
          <a:xfrm>
            <a:off x="838200" y="365126"/>
            <a:ext cx="10515600" cy="1010708"/>
          </a:xfrm>
        </p:spPr>
        <p:txBody>
          <a:bodyPr/>
          <a:lstStyle/>
          <a:p>
            <a:r>
              <a:rPr lang="en-US" dirty="0"/>
              <a:t>Quick pivot</a:t>
            </a:r>
          </a:p>
        </p:txBody>
      </p:sp>
      <p:pic>
        <p:nvPicPr>
          <p:cNvPr id="6" name="Content Placeholder 5">
            <a:extLst>
              <a:ext uri="{FF2B5EF4-FFF2-40B4-BE49-F238E27FC236}">
                <a16:creationId xmlns:a16="http://schemas.microsoft.com/office/drawing/2014/main" id="{C8D6A174-9D1F-9C83-9BCA-35EA2923CD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771" y="1375833"/>
            <a:ext cx="7576457" cy="5295373"/>
          </a:xfrm>
        </p:spPr>
      </p:pic>
      <p:sp>
        <p:nvSpPr>
          <p:cNvPr id="4" name="Slide Number Placeholder 3">
            <a:extLst>
              <a:ext uri="{FF2B5EF4-FFF2-40B4-BE49-F238E27FC236}">
                <a16:creationId xmlns:a16="http://schemas.microsoft.com/office/drawing/2014/main" id="{093B9421-7430-67B3-32EC-CA7177DE0D1E}"/>
              </a:ext>
            </a:extLst>
          </p:cNvPr>
          <p:cNvSpPr>
            <a:spLocks noGrp="1"/>
          </p:cNvSpPr>
          <p:nvPr>
            <p:ph type="sldNum" sz="quarter" idx="12"/>
          </p:nvPr>
        </p:nvSpPr>
        <p:spPr/>
        <p:txBody>
          <a:bodyPr/>
          <a:lstStyle/>
          <a:p>
            <a:fld id="{F5B04B9C-30FB-46A6-A719-B7061929285C}" type="slidenum">
              <a:rPr lang="en-US" smtClean="0"/>
              <a:pPr/>
              <a:t>20</a:t>
            </a:fld>
            <a:endParaRPr lang="en-US" dirty="0"/>
          </a:p>
        </p:txBody>
      </p:sp>
    </p:spTree>
    <p:extLst>
      <p:ext uri="{BB962C8B-B14F-4D97-AF65-F5344CB8AC3E}">
        <p14:creationId xmlns:p14="http://schemas.microsoft.com/office/powerpoint/2010/main" val="204344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B0E1-FD62-C990-6575-05461669F439}"/>
              </a:ext>
            </a:extLst>
          </p:cNvPr>
          <p:cNvSpPr>
            <a:spLocks noGrp="1"/>
          </p:cNvSpPr>
          <p:nvPr>
            <p:ph type="title"/>
          </p:nvPr>
        </p:nvSpPr>
        <p:spPr>
          <a:xfrm>
            <a:off x="838200" y="365125"/>
            <a:ext cx="10515600" cy="970189"/>
          </a:xfrm>
        </p:spPr>
        <p:txBody>
          <a:bodyPr/>
          <a:lstStyle/>
          <a:p>
            <a:r>
              <a:rPr lang="en-US" dirty="0"/>
              <a:t>Engage the target</a:t>
            </a:r>
          </a:p>
        </p:txBody>
      </p:sp>
      <p:pic>
        <p:nvPicPr>
          <p:cNvPr id="6" name="Content Placeholder 5">
            <a:extLst>
              <a:ext uri="{FF2B5EF4-FFF2-40B4-BE49-F238E27FC236}">
                <a16:creationId xmlns:a16="http://schemas.microsoft.com/office/drawing/2014/main" id="{473938BD-61A7-1CA6-606F-14996BFB21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4871" y="1335314"/>
            <a:ext cx="8222258" cy="5271529"/>
          </a:xfrm>
        </p:spPr>
      </p:pic>
      <p:sp>
        <p:nvSpPr>
          <p:cNvPr id="4" name="Slide Number Placeholder 3">
            <a:extLst>
              <a:ext uri="{FF2B5EF4-FFF2-40B4-BE49-F238E27FC236}">
                <a16:creationId xmlns:a16="http://schemas.microsoft.com/office/drawing/2014/main" id="{663E3122-87E1-A1F5-B5DB-77263B0C4852}"/>
              </a:ext>
            </a:extLst>
          </p:cNvPr>
          <p:cNvSpPr>
            <a:spLocks noGrp="1"/>
          </p:cNvSpPr>
          <p:nvPr>
            <p:ph type="sldNum" sz="quarter" idx="12"/>
          </p:nvPr>
        </p:nvSpPr>
        <p:spPr/>
        <p:txBody>
          <a:bodyPr/>
          <a:lstStyle/>
          <a:p>
            <a:fld id="{F5B04B9C-30FB-46A6-A719-B7061929285C}" type="slidenum">
              <a:rPr lang="en-US" smtClean="0"/>
              <a:pPr/>
              <a:t>21</a:t>
            </a:fld>
            <a:endParaRPr lang="en-US" dirty="0"/>
          </a:p>
        </p:txBody>
      </p:sp>
    </p:spTree>
    <p:extLst>
      <p:ext uri="{BB962C8B-B14F-4D97-AF65-F5344CB8AC3E}">
        <p14:creationId xmlns:p14="http://schemas.microsoft.com/office/powerpoint/2010/main" val="2095464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21BB-AF80-54B3-25D0-73065462E2DF}"/>
              </a:ext>
            </a:extLst>
          </p:cNvPr>
          <p:cNvSpPr>
            <a:spLocks noGrp="1"/>
          </p:cNvSpPr>
          <p:nvPr>
            <p:ph type="title"/>
          </p:nvPr>
        </p:nvSpPr>
        <p:spPr>
          <a:xfrm>
            <a:off x="838200" y="365125"/>
            <a:ext cx="10515600" cy="1008951"/>
          </a:xfrm>
        </p:spPr>
        <p:txBody>
          <a:bodyPr/>
          <a:lstStyle/>
          <a:p>
            <a:r>
              <a:rPr lang="en-US" dirty="0"/>
              <a:t>And then disappear for the night</a:t>
            </a:r>
          </a:p>
        </p:txBody>
      </p:sp>
      <p:pic>
        <p:nvPicPr>
          <p:cNvPr id="6" name="Content Placeholder 5">
            <a:extLst>
              <a:ext uri="{FF2B5EF4-FFF2-40B4-BE49-F238E27FC236}">
                <a16:creationId xmlns:a16="http://schemas.microsoft.com/office/drawing/2014/main" id="{560D230A-3C54-3524-3941-59BC779FA7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657" y="1374076"/>
            <a:ext cx="7300686" cy="5298886"/>
          </a:xfrm>
        </p:spPr>
      </p:pic>
      <p:sp>
        <p:nvSpPr>
          <p:cNvPr id="4" name="Slide Number Placeholder 3">
            <a:extLst>
              <a:ext uri="{FF2B5EF4-FFF2-40B4-BE49-F238E27FC236}">
                <a16:creationId xmlns:a16="http://schemas.microsoft.com/office/drawing/2014/main" id="{F00B534C-15D7-A43B-B3B3-CCA9244F359A}"/>
              </a:ext>
            </a:extLst>
          </p:cNvPr>
          <p:cNvSpPr>
            <a:spLocks noGrp="1"/>
          </p:cNvSpPr>
          <p:nvPr>
            <p:ph type="sldNum" sz="quarter" idx="12"/>
          </p:nvPr>
        </p:nvSpPr>
        <p:spPr/>
        <p:txBody>
          <a:bodyPr/>
          <a:lstStyle/>
          <a:p>
            <a:fld id="{F5B04B9C-30FB-46A6-A719-B7061929285C}" type="slidenum">
              <a:rPr lang="en-US" smtClean="0"/>
              <a:pPr/>
              <a:t>22</a:t>
            </a:fld>
            <a:endParaRPr lang="en-US" dirty="0"/>
          </a:p>
        </p:txBody>
      </p:sp>
    </p:spTree>
    <p:extLst>
      <p:ext uri="{BB962C8B-B14F-4D97-AF65-F5344CB8AC3E}">
        <p14:creationId xmlns:p14="http://schemas.microsoft.com/office/powerpoint/2010/main" val="395242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3F20-934F-C1BF-9D71-D535FEF13681}"/>
              </a:ext>
            </a:extLst>
          </p:cNvPr>
          <p:cNvSpPr>
            <a:spLocks noGrp="1"/>
          </p:cNvSpPr>
          <p:nvPr>
            <p:ph type="title"/>
          </p:nvPr>
        </p:nvSpPr>
        <p:spPr>
          <a:xfrm>
            <a:off x="838200" y="365126"/>
            <a:ext cx="10515600" cy="1003684"/>
          </a:xfrm>
        </p:spPr>
        <p:txBody>
          <a:bodyPr/>
          <a:lstStyle/>
          <a:p>
            <a:r>
              <a:rPr lang="en-US" dirty="0"/>
              <a:t>Play for pity</a:t>
            </a:r>
          </a:p>
        </p:txBody>
      </p:sp>
      <p:pic>
        <p:nvPicPr>
          <p:cNvPr id="6" name="Content Placeholder 5">
            <a:extLst>
              <a:ext uri="{FF2B5EF4-FFF2-40B4-BE49-F238E27FC236}">
                <a16:creationId xmlns:a16="http://schemas.microsoft.com/office/drawing/2014/main" id="{1F34AADA-D338-ECDB-DA11-97C72DFAD3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368809"/>
            <a:ext cx="7315200" cy="5309420"/>
          </a:xfrm>
        </p:spPr>
      </p:pic>
      <p:sp>
        <p:nvSpPr>
          <p:cNvPr id="4" name="Slide Number Placeholder 3">
            <a:extLst>
              <a:ext uri="{FF2B5EF4-FFF2-40B4-BE49-F238E27FC236}">
                <a16:creationId xmlns:a16="http://schemas.microsoft.com/office/drawing/2014/main" id="{FC230529-3F0E-489F-6ADB-501933554B3C}"/>
              </a:ext>
            </a:extLst>
          </p:cNvPr>
          <p:cNvSpPr>
            <a:spLocks noGrp="1"/>
          </p:cNvSpPr>
          <p:nvPr>
            <p:ph type="sldNum" sz="quarter" idx="12"/>
          </p:nvPr>
        </p:nvSpPr>
        <p:spPr/>
        <p:txBody>
          <a:bodyPr/>
          <a:lstStyle/>
          <a:p>
            <a:fld id="{F5B04B9C-30FB-46A6-A719-B7061929285C}" type="slidenum">
              <a:rPr lang="en-US" smtClean="0"/>
              <a:pPr/>
              <a:t>23</a:t>
            </a:fld>
            <a:endParaRPr lang="en-US" dirty="0"/>
          </a:p>
        </p:txBody>
      </p:sp>
    </p:spTree>
    <p:extLst>
      <p:ext uri="{BB962C8B-B14F-4D97-AF65-F5344CB8AC3E}">
        <p14:creationId xmlns:p14="http://schemas.microsoft.com/office/powerpoint/2010/main" val="2278920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7A75-B53C-993B-E635-743F8482CB51}"/>
              </a:ext>
            </a:extLst>
          </p:cNvPr>
          <p:cNvSpPr>
            <a:spLocks noGrp="1"/>
          </p:cNvSpPr>
          <p:nvPr>
            <p:ph type="title"/>
          </p:nvPr>
        </p:nvSpPr>
        <p:spPr>
          <a:xfrm>
            <a:off x="838200" y="365125"/>
            <a:ext cx="10515600" cy="973381"/>
          </a:xfrm>
        </p:spPr>
        <p:txBody>
          <a:bodyPr/>
          <a:lstStyle/>
          <a:p>
            <a:r>
              <a:rPr lang="en-US" dirty="0"/>
              <a:t>“I will like to know the answer huh?</a:t>
            </a:r>
          </a:p>
        </p:txBody>
      </p:sp>
      <p:pic>
        <p:nvPicPr>
          <p:cNvPr id="6" name="Content Placeholder 5">
            <a:extLst>
              <a:ext uri="{FF2B5EF4-FFF2-40B4-BE49-F238E27FC236}">
                <a16:creationId xmlns:a16="http://schemas.microsoft.com/office/drawing/2014/main" id="{EAA15C13-00EE-F9DD-2704-889F141FA3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886" y="1338506"/>
            <a:ext cx="7344228" cy="5330489"/>
          </a:xfrm>
        </p:spPr>
      </p:pic>
      <p:sp>
        <p:nvSpPr>
          <p:cNvPr id="4" name="Slide Number Placeholder 3">
            <a:extLst>
              <a:ext uri="{FF2B5EF4-FFF2-40B4-BE49-F238E27FC236}">
                <a16:creationId xmlns:a16="http://schemas.microsoft.com/office/drawing/2014/main" id="{E04C0E28-9410-0EEA-A633-E2419511D7A3}"/>
              </a:ext>
            </a:extLst>
          </p:cNvPr>
          <p:cNvSpPr>
            <a:spLocks noGrp="1"/>
          </p:cNvSpPr>
          <p:nvPr>
            <p:ph type="sldNum" sz="quarter" idx="12"/>
          </p:nvPr>
        </p:nvSpPr>
        <p:spPr/>
        <p:txBody>
          <a:bodyPr/>
          <a:lstStyle/>
          <a:p>
            <a:fld id="{F5B04B9C-30FB-46A6-A719-B7061929285C}" type="slidenum">
              <a:rPr lang="en-US" smtClean="0"/>
              <a:pPr/>
              <a:t>24</a:t>
            </a:fld>
            <a:endParaRPr lang="en-US" dirty="0"/>
          </a:p>
        </p:txBody>
      </p:sp>
    </p:spTree>
    <p:extLst>
      <p:ext uri="{BB962C8B-B14F-4D97-AF65-F5344CB8AC3E}">
        <p14:creationId xmlns:p14="http://schemas.microsoft.com/office/powerpoint/2010/main" val="1794881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B797-3D30-3312-D047-A40FAB773443}"/>
              </a:ext>
            </a:extLst>
          </p:cNvPr>
          <p:cNvSpPr>
            <a:spLocks noGrp="1"/>
          </p:cNvSpPr>
          <p:nvPr>
            <p:ph type="title"/>
          </p:nvPr>
        </p:nvSpPr>
        <p:spPr>
          <a:xfrm>
            <a:off x="838200" y="365126"/>
            <a:ext cx="10515600" cy="1072398"/>
          </a:xfrm>
        </p:spPr>
        <p:txBody>
          <a:bodyPr/>
          <a:lstStyle/>
          <a:p>
            <a:r>
              <a:rPr lang="en-US" dirty="0"/>
              <a:t>Keep the target off balance</a:t>
            </a:r>
          </a:p>
        </p:txBody>
      </p:sp>
      <p:pic>
        <p:nvPicPr>
          <p:cNvPr id="6" name="Content Placeholder 5">
            <a:extLst>
              <a:ext uri="{FF2B5EF4-FFF2-40B4-BE49-F238E27FC236}">
                <a16:creationId xmlns:a16="http://schemas.microsoft.com/office/drawing/2014/main" id="{F94F663A-840E-384D-D9D8-607123F589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2457" y="1437523"/>
            <a:ext cx="7707086" cy="5055352"/>
          </a:xfrm>
        </p:spPr>
      </p:pic>
      <p:sp>
        <p:nvSpPr>
          <p:cNvPr id="4" name="Slide Number Placeholder 3">
            <a:extLst>
              <a:ext uri="{FF2B5EF4-FFF2-40B4-BE49-F238E27FC236}">
                <a16:creationId xmlns:a16="http://schemas.microsoft.com/office/drawing/2014/main" id="{6B735C04-8B05-C3D9-FBAD-BA1C99200776}"/>
              </a:ext>
            </a:extLst>
          </p:cNvPr>
          <p:cNvSpPr>
            <a:spLocks noGrp="1"/>
          </p:cNvSpPr>
          <p:nvPr>
            <p:ph type="sldNum" sz="quarter" idx="12"/>
          </p:nvPr>
        </p:nvSpPr>
        <p:spPr/>
        <p:txBody>
          <a:bodyPr/>
          <a:lstStyle/>
          <a:p>
            <a:fld id="{F5B04B9C-30FB-46A6-A719-B7061929285C}" type="slidenum">
              <a:rPr lang="en-US" smtClean="0"/>
              <a:pPr/>
              <a:t>25</a:t>
            </a:fld>
            <a:endParaRPr lang="en-US" dirty="0"/>
          </a:p>
        </p:txBody>
      </p:sp>
    </p:spTree>
    <p:extLst>
      <p:ext uri="{BB962C8B-B14F-4D97-AF65-F5344CB8AC3E}">
        <p14:creationId xmlns:p14="http://schemas.microsoft.com/office/powerpoint/2010/main" val="158982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7B46-20B8-6EFE-02E6-F19E376851CA}"/>
              </a:ext>
            </a:extLst>
          </p:cNvPr>
          <p:cNvSpPr>
            <a:spLocks noGrp="1"/>
          </p:cNvSpPr>
          <p:nvPr>
            <p:ph type="title"/>
          </p:nvPr>
        </p:nvSpPr>
        <p:spPr>
          <a:xfrm>
            <a:off x="838200" y="365125"/>
            <a:ext cx="10515600" cy="996789"/>
          </a:xfrm>
        </p:spPr>
        <p:txBody>
          <a:bodyPr/>
          <a:lstStyle/>
          <a:p>
            <a:r>
              <a:rPr lang="en-US" dirty="0"/>
              <a:t>Apply the hook</a:t>
            </a:r>
          </a:p>
        </p:txBody>
      </p:sp>
      <p:pic>
        <p:nvPicPr>
          <p:cNvPr id="6" name="Content Placeholder 5">
            <a:extLst>
              <a:ext uri="{FF2B5EF4-FFF2-40B4-BE49-F238E27FC236}">
                <a16:creationId xmlns:a16="http://schemas.microsoft.com/office/drawing/2014/main" id="{D4A692C3-5587-E456-0A06-874CD5EFE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0571" y="1361914"/>
            <a:ext cx="8490857" cy="5130961"/>
          </a:xfrm>
        </p:spPr>
      </p:pic>
      <p:sp>
        <p:nvSpPr>
          <p:cNvPr id="4" name="Slide Number Placeholder 3">
            <a:extLst>
              <a:ext uri="{FF2B5EF4-FFF2-40B4-BE49-F238E27FC236}">
                <a16:creationId xmlns:a16="http://schemas.microsoft.com/office/drawing/2014/main" id="{475B46DA-3D86-80E7-0BF8-F47F8E16DBE8}"/>
              </a:ext>
            </a:extLst>
          </p:cNvPr>
          <p:cNvSpPr>
            <a:spLocks noGrp="1"/>
          </p:cNvSpPr>
          <p:nvPr>
            <p:ph type="sldNum" sz="quarter" idx="12"/>
          </p:nvPr>
        </p:nvSpPr>
        <p:spPr/>
        <p:txBody>
          <a:bodyPr/>
          <a:lstStyle/>
          <a:p>
            <a:fld id="{F5B04B9C-30FB-46A6-A719-B7061929285C}" type="slidenum">
              <a:rPr lang="en-US" smtClean="0"/>
              <a:pPr/>
              <a:t>26</a:t>
            </a:fld>
            <a:endParaRPr lang="en-US" dirty="0"/>
          </a:p>
        </p:txBody>
      </p:sp>
    </p:spTree>
    <p:extLst>
      <p:ext uri="{BB962C8B-B14F-4D97-AF65-F5344CB8AC3E}">
        <p14:creationId xmlns:p14="http://schemas.microsoft.com/office/powerpoint/2010/main" val="94913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1613-C84E-CB58-8C22-74EADF2C5B80}"/>
              </a:ext>
            </a:extLst>
          </p:cNvPr>
          <p:cNvSpPr>
            <a:spLocks noGrp="1"/>
          </p:cNvSpPr>
          <p:nvPr>
            <p:ph type="title"/>
          </p:nvPr>
        </p:nvSpPr>
        <p:spPr>
          <a:xfrm>
            <a:off x="838200" y="365126"/>
            <a:ext cx="10515600" cy="1099140"/>
          </a:xfrm>
        </p:spPr>
        <p:txBody>
          <a:bodyPr/>
          <a:lstStyle/>
          <a:p>
            <a:r>
              <a:rPr lang="en-US" dirty="0"/>
              <a:t>Groom with guilt</a:t>
            </a:r>
          </a:p>
        </p:txBody>
      </p:sp>
      <p:pic>
        <p:nvPicPr>
          <p:cNvPr id="6" name="Content Placeholder 5">
            <a:extLst>
              <a:ext uri="{FF2B5EF4-FFF2-40B4-BE49-F238E27FC236}">
                <a16:creationId xmlns:a16="http://schemas.microsoft.com/office/drawing/2014/main" id="{2BB884F0-EC14-27B4-4513-51C95C8EC1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0343" y="1464265"/>
            <a:ext cx="7431314" cy="5118508"/>
          </a:xfrm>
        </p:spPr>
      </p:pic>
      <p:sp>
        <p:nvSpPr>
          <p:cNvPr id="4" name="Slide Number Placeholder 3">
            <a:extLst>
              <a:ext uri="{FF2B5EF4-FFF2-40B4-BE49-F238E27FC236}">
                <a16:creationId xmlns:a16="http://schemas.microsoft.com/office/drawing/2014/main" id="{2F032259-4967-0E78-4B51-A28519D7E571}"/>
              </a:ext>
            </a:extLst>
          </p:cNvPr>
          <p:cNvSpPr>
            <a:spLocks noGrp="1"/>
          </p:cNvSpPr>
          <p:nvPr>
            <p:ph type="sldNum" sz="quarter" idx="12"/>
          </p:nvPr>
        </p:nvSpPr>
        <p:spPr/>
        <p:txBody>
          <a:bodyPr/>
          <a:lstStyle/>
          <a:p>
            <a:fld id="{F5B04B9C-30FB-46A6-A719-B7061929285C}" type="slidenum">
              <a:rPr lang="en-US" smtClean="0"/>
              <a:pPr/>
              <a:t>27</a:t>
            </a:fld>
            <a:endParaRPr lang="en-US" dirty="0"/>
          </a:p>
        </p:txBody>
      </p:sp>
    </p:spTree>
    <p:extLst>
      <p:ext uri="{BB962C8B-B14F-4D97-AF65-F5344CB8AC3E}">
        <p14:creationId xmlns:p14="http://schemas.microsoft.com/office/powerpoint/2010/main" val="1851230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C599-5294-8B11-3421-33DE5B7AEF83}"/>
              </a:ext>
            </a:extLst>
          </p:cNvPr>
          <p:cNvSpPr>
            <a:spLocks noGrp="1"/>
          </p:cNvSpPr>
          <p:nvPr>
            <p:ph type="title"/>
          </p:nvPr>
        </p:nvSpPr>
        <p:spPr/>
        <p:txBody>
          <a:bodyPr/>
          <a:lstStyle/>
          <a:p>
            <a:r>
              <a:rPr lang="en-US" dirty="0"/>
              <a:t>What do we do about it?</a:t>
            </a:r>
          </a:p>
        </p:txBody>
      </p:sp>
      <p:sp>
        <p:nvSpPr>
          <p:cNvPr id="3" name="Content Placeholder 2">
            <a:extLst>
              <a:ext uri="{FF2B5EF4-FFF2-40B4-BE49-F238E27FC236}">
                <a16:creationId xmlns:a16="http://schemas.microsoft.com/office/drawing/2014/main" id="{517BBC1B-5BFA-A55C-76FC-CCAB1E8760D7}"/>
              </a:ext>
            </a:extLst>
          </p:cNvPr>
          <p:cNvSpPr>
            <a:spLocks noGrp="1"/>
          </p:cNvSpPr>
          <p:nvPr>
            <p:ph idx="1"/>
          </p:nvPr>
        </p:nvSpPr>
        <p:spPr/>
        <p:txBody>
          <a:bodyPr/>
          <a:lstStyle/>
          <a:p>
            <a:r>
              <a:rPr lang="en-US" dirty="0"/>
              <a:t>Awareness</a:t>
            </a:r>
          </a:p>
          <a:p>
            <a:r>
              <a:rPr lang="en-US" dirty="0"/>
              <a:t>Education</a:t>
            </a:r>
          </a:p>
          <a:p>
            <a:r>
              <a:rPr lang="en-US" dirty="0"/>
              <a:t>Vigilance</a:t>
            </a:r>
          </a:p>
          <a:p>
            <a:endParaRPr lang="en-US" dirty="0"/>
          </a:p>
        </p:txBody>
      </p:sp>
      <p:sp>
        <p:nvSpPr>
          <p:cNvPr id="4" name="Slide Number Placeholder 3">
            <a:extLst>
              <a:ext uri="{FF2B5EF4-FFF2-40B4-BE49-F238E27FC236}">
                <a16:creationId xmlns:a16="http://schemas.microsoft.com/office/drawing/2014/main" id="{E361C68D-1E33-067C-64D4-F2E089F89691}"/>
              </a:ext>
            </a:extLst>
          </p:cNvPr>
          <p:cNvSpPr>
            <a:spLocks noGrp="1"/>
          </p:cNvSpPr>
          <p:nvPr>
            <p:ph type="sldNum" sz="quarter" idx="12"/>
          </p:nvPr>
        </p:nvSpPr>
        <p:spPr/>
        <p:txBody>
          <a:bodyPr/>
          <a:lstStyle/>
          <a:p>
            <a:fld id="{F5B04B9C-30FB-46A6-A719-B7061929285C}" type="slidenum">
              <a:rPr lang="en-US" smtClean="0"/>
              <a:pPr/>
              <a:t>28</a:t>
            </a:fld>
            <a:endParaRPr lang="en-US" dirty="0"/>
          </a:p>
        </p:txBody>
      </p:sp>
    </p:spTree>
    <p:extLst>
      <p:ext uri="{BB962C8B-B14F-4D97-AF65-F5344CB8AC3E}">
        <p14:creationId xmlns:p14="http://schemas.microsoft.com/office/powerpoint/2010/main" val="1643249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90FE-B4E0-9D20-61C0-5B2DF048DF04}"/>
              </a:ext>
            </a:extLst>
          </p:cNvPr>
          <p:cNvSpPr>
            <a:spLocks noGrp="1"/>
          </p:cNvSpPr>
          <p:nvPr>
            <p:ph type="title"/>
          </p:nvPr>
        </p:nvSpPr>
        <p:spPr/>
        <p:txBody>
          <a:bodyPr/>
          <a:lstStyle/>
          <a:p>
            <a:r>
              <a:rPr lang="en-US" dirty="0"/>
              <a:t>A great book</a:t>
            </a:r>
          </a:p>
        </p:txBody>
      </p:sp>
      <p:pic>
        <p:nvPicPr>
          <p:cNvPr id="6" name="Content Placeholder 5">
            <a:extLst>
              <a:ext uri="{FF2B5EF4-FFF2-40B4-BE49-F238E27FC236}">
                <a16:creationId xmlns:a16="http://schemas.microsoft.com/office/drawing/2014/main" id="{CC3EC238-16EF-4C60-1A89-BE364121C3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00" y="473239"/>
            <a:ext cx="4064000" cy="6065673"/>
          </a:xfrm>
        </p:spPr>
      </p:pic>
      <p:sp>
        <p:nvSpPr>
          <p:cNvPr id="4" name="Slide Number Placeholder 3">
            <a:extLst>
              <a:ext uri="{FF2B5EF4-FFF2-40B4-BE49-F238E27FC236}">
                <a16:creationId xmlns:a16="http://schemas.microsoft.com/office/drawing/2014/main" id="{FC1D8436-B859-1B4F-248D-3D4DA290304A}"/>
              </a:ext>
            </a:extLst>
          </p:cNvPr>
          <p:cNvSpPr>
            <a:spLocks noGrp="1"/>
          </p:cNvSpPr>
          <p:nvPr>
            <p:ph type="sldNum" sz="quarter" idx="12"/>
          </p:nvPr>
        </p:nvSpPr>
        <p:spPr/>
        <p:txBody>
          <a:bodyPr/>
          <a:lstStyle/>
          <a:p>
            <a:fld id="{F5B04B9C-30FB-46A6-A719-B7061929285C}" type="slidenum">
              <a:rPr lang="en-US" smtClean="0"/>
              <a:pPr/>
              <a:t>29</a:t>
            </a:fld>
            <a:endParaRPr lang="en-US" dirty="0"/>
          </a:p>
        </p:txBody>
      </p:sp>
    </p:spTree>
    <p:extLst>
      <p:ext uri="{BB962C8B-B14F-4D97-AF65-F5344CB8AC3E}">
        <p14:creationId xmlns:p14="http://schemas.microsoft.com/office/powerpoint/2010/main" val="86795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E58D-A408-C9C2-2CFF-C24B87E09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93FF0-F650-2597-E567-149BA5B9BA5E}"/>
              </a:ext>
            </a:extLst>
          </p:cNvPr>
          <p:cNvSpPr>
            <a:spLocks noGrp="1"/>
          </p:cNvSpPr>
          <p:nvPr>
            <p:ph type="title"/>
          </p:nvPr>
        </p:nvSpPr>
        <p:spPr/>
        <p:txBody>
          <a:bodyPr/>
          <a:lstStyle/>
          <a:p>
            <a:r>
              <a:rPr lang="en-US" dirty="0"/>
              <a:t>I do technology for a living</a:t>
            </a:r>
          </a:p>
        </p:txBody>
      </p:sp>
      <p:pic>
        <p:nvPicPr>
          <p:cNvPr id="6" name="Content Placeholder 5">
            <a:extLst>
              <a:ext uri="{FF2B5EF4-FFF2-40B4-BE49-F238E27FC236}">
                <a16:creationId xmlns:a16="http://schemas.microsoft.com/office/drawing/2014/main" id="{20719AE8-5886-5325-6E13-940070AF30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617" y="1699192"/>
            <a:ext cx="5801784" cy="4351338"/>
          </a:xfrm>
        </p:spPr>
      </p:pic>
      <p:sp>
        <p:nvSpPr>
          <p:cNvPr id="4" name="Slide Number Placeholder 3">
            <a:extLst>
              <a:ext uri="{FF2B5EF4-FFF2-40B4-BE49-F238E27FC236}">
                <a16:creationId xmlns:a16="http://schemas.microsoft.com/office/drawing/2014/main" id="{6CE9A914-1D34-7E45-E556-9E2DB0D6AA04}"/>
              </a:ext>
            </a:extLst>
          </p:cNvPr>
          <p:cNvSpPr>
            <a:spLocks noGrp="1"/>
          </p:cNvSpPr>
          <p:nvPr>
            <p:ph type="sldNum" sz="quarter" idx="12"/>
          </p:nvPr>
        </p:nvSpPr>
        <p:spPr/>
        <p:txBody>
          <a:bodyPr/>
          <a:lstStyle/>
          <a:p>
            <a:fld id="{F5B04B9C-30FB-46A6-A719-B7061929285C}" type="slidenum">
              <a:rPr lang="en-US" smtClean="0"/>
              <a:pPr/>
              <a:t>3</a:t>
            </a:fld>
            <a:endParaRPr lang="en-US" dirty="0"/>
          </a:p>
        </p:txBody>
      </p:sp>
      <p:pic>
        <p:nvPicPr>
          <p:cNvPr id="8" name="Picture 7">
            <a:extLst>
              <a:ext uri="{FF2B5EF4-FFF2-40B4-BE49-F238E27FC236}">
                <a16:creationId xmlns:a16="http://schemas.microsoft.com/office/drawing/2014/main" id="{63770F19-9431-2E9B-7DB2-1E81CC2F7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1690688"/>
            <a:ext cx="5813122" cy="4359842"/>
          </a:xfrm>
          <a:prstGeom prst="rect">
            <a:avLst/>
          </a:prstGeom>
        </p:spPr>
      </p:pic>
    </p:spTree>
    <p:extLst>
      <p:ext uri="{BB962C8B-B14F-4D97-AF65-F5344CB8AC3E}">
        <p14:creationId xmlns:p14="http://schemas.microsoft.com/office/powerpoint/2010/main" val="377219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2CFC-48A6-43D6-1D2A-77C4B565433E}"/>
              </a:ext>
            </a:extLst>
          </p:cNvPr>
          <p:cNvSpPr>
            <a:spLocks noGrp="1"/>
          </p:cNvSpPr>
          <p:nvPr>
            <p:ph type="title"/>
          </p:nvPr>
        </p:nvSpPr>
        <p:spPr/>
        <p:txBody>
          <a:bodyPr/>
          <a:lstStyle/>
          <a:p>
            <a:r>
              <a:rPr lang="en-US" dirty="0"/>
              <a:t>Another great book</a:t>
            </a:r>
          </a:p>
        </p:txBody>
      </p:sp>
      <p:pic>
        <p:nvPicPr>
          <p:cNvPr id="6" name="Content Placeholder 5">
            <a:extLst>
              <a:ext uri="{FF2B5EF4-FFF2-40B4-BE49-F238E27FC236}">
                <a16:creationId xmlns:a16="http://schemas.microsoft.com/office/drawing/2014/main" id="{53E5B543-F8BA-468D-EFC8-E50A56EF2D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5413" y="253775"/>
            <a:ext cx="4173330" cy="6285137"/>
          </a:xfrm>
        </p:spPr>
      </p:pic>
      <p:sp>
        <p:nvSpPr>
          <p:cNvPr id="4" name="Slide Number Placeholder 3">
            <a:extLst>
              <a:ext uri="{FF2B5EF4-FFF2-40B4-BE49-F238E27FC236}">
                <a16:creationId xmlns:a16="http://schemas.microsoft.com/office/drawing/2014/main" id="{BF22D1BB-E7EA-81C3-8ABF-B09105539A76}"/>
              </a:ext>
            </a:extLst>
          </p:cNvPr>
          <p:cNvSpPr>
            <a:spLocks noGrp="1"/>
          </p:cNvSpPr>
          <p:nvPr>
            <p:ph type="sldNum" sz="quarter" idx="12"/>
          </p:nvPr>
        </p:nvSpPr>
        <p:spPr/>
        <p:txBody>
          <a:bodyPr/>
          <a:lstStyle/>
          <a:p>
            <a:fld id="{F5B04B9C-30FB-46A6-A719-B7061929285C}" type="slidenum">
              <a:rPr lang="en-US" smtClean="0"/>
              <a:pPr/>
              <a:t>30</a:t>
            </a:fld>
            <a:endParaRPr lang="en-US" dirty="0"/>
          </a:p>
        </p:txBody>
      </p:sp>
    </p:spTree>
    <p:extLst>
      <p:ext uri="{BB962C8B-B14F-4D97-AF65-F5344CB8AC3E}">
        <p14:creationId xmlns:p14="http://schemas.microsoft.com/office/powerpoint/2010/main" val="3485481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9BD1-F220-15BD-CE44-939A45C821C4}"/>
              </a:ext>
            </a:extLst>
          </p:cNvPr>
          <p:cNvSpPr>
            <a:spLocks noGrp="1"/>
          </p:cNvSpPr>
          <p:nvPr>
            <p:ph type="title"/>
          </p:nvPr>
        </p:nvSpPr>
        <p:spPr/>
        <p:txBody>
          <a:bodyPr/>
          <a:lstStyle/>
          <a:p>
            <a:r>
              <a:rPr lang="en-US" dirty="0"/>
              <a:t>Great fiction</a:t>
            </a:r>
          </a:p>
        </p:txBody>
      </p:sp>
      <p:sp>
        <p:nvSpPr>
          <p:cNvPr id="4" name="Slide Number Placeholder 3">
            <a:extLst>
              <a:ext uri="{FF2B5EF4-FFF2-40B4-BE49-F238E27FC236}">
                <a16:creationId xmlns:a16="http://schemas.microsoft.com/office/drawing/2014/main" id="{8FF502D0-6622-3429-8DF0-1A7EB22D8332}"/>
              </a:ext>
            </a:extLst>
          </p:cNvPr>
          <p:cNvSpPr>
            <a:spLocks noGrp="1"/>
          </p:cNvSpPr>
          <p:nvPr>
            <p:ph type="sldNum" sz="quarter" idx="12"/>
          </p:nvPr>
        </p:nvSpPr>
        <p:spPr/>
        <p:txBody>
          <a:bodyPr/>
          <a:lstStyle/>
          <a:p>
            <a:fld id="{F5B04B9C-30FB-46A6-A719-B7061929285C}" type="slidenum">
              <a:rPr lang="en-US" smtClean="0"/>
              <a:pPr/>
              <a:t>31</a:t>
            </a:fld>
            <a:endParaRPr lang="en-US" dirty="0"/>
          </a:p>
        </p:txBody>
      </p:sp>
      <p:sp>
        <p:nvSpPr>
          <p:cNvPr id="11" name="Content Placeholder 2">
            <a:extLst>
              <a:ext uri="{FF2B5EF4-FFF2-40B4-BE49-F238E27FC236}">
                <a16:creationId xmlns:a16="http://schemas.microsoft.com/office/drawing/2014/main" id="{040B9603-F77E-7315-43A8-6FA02C9F5E83}"/>
              </a:ext>
            </a:extLst>
          </p:cNvPr>
          <p:cNvSpPr txBox="1">
            <a:spLocks/>
          </p:cNvSpPr>
          <p:nvPr/>
        </p:nvSpPr>
        <p:spPr>
          <a:xfrm>
            <a:off x="838200" y="2507796"/>
            <a:ext cx="5606143" cy="2427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 chance encounter plunges a bank fraud analyst out of her high-tech office into a street-battle against sex traffickers and her own life choices.</a:t>
            </a:r>
          </a:p>
        </p:txBody>
      </p:sp>
      <p:pic>
        <p:nvPicPr>
          <p:cNvPr id="5" name="Picture 4">
            <a:extLst>
              <a:ext uri="{FF2B5EF4-FFF2-40B4-BE49-F238E27FC236}">
                <a16:creationId xmlns:a16="http://schemas.microsoft.com/office/drawing/2014/main" id="{4EAD1F6A-6316-12EA-9920-6824DCA87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72" y="588395"/>
            <a:ext cx="4152928" cy="5767955"/>
          </a:xfrm>
          <a:prstGeom prst="rect">
            <a:avLst/>
          </a:prstGeom>
        </p:spPr>
      </p:pic>
    </p:spTree>
    <p:extLst>
      <p:ext uri="{BB962C8B-B14F-4D97-AF65-F5344CB8AC3E}">
        <p14:creationId xmlns:p14="http://schemas.microsoft.com/office/powerpoint/2010/main" val="1121981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656E1-5F40-8B66-82D1-607C3BA12F30}"/>
              </a:ext>
            </a:extLst>
          </p:cNvPr>
          <p:cNvSpPr>
            <a:spLocks noGrp="1"/>
          </p:cNvSpPr>
          <p:nvPr>
            <p:ph idx="1"/>
          </p:nvPr>
        </p:nvSpPr>
        <p:spPr>
          <a:xfrm>
            <a:off x="838200" y="537029"/>
            <a:ext cx="10515600" cy="5639934"/>
          </a:xfrm>
        </p:spPr>
        <p:txBody>
          <a:bodyPr>
            <a:normAutofit lnSpcReduction="10000"/>
          </a:bodyPr>
          <a:lstStyle/>
          <a:p>
            <a:pPr marL="0" marR="0" indent="0">
              <a:lnSpc>
                <a:spcPct val="107000"/>
              </a:lnSpc>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Jesse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Jonsen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spent her entire adult life atoning for her teenage years as a thief by fighting financial predators as a fraud analyst. Now, after a long week, it’s the Friday before Superbowl LII and Jesse just wants to finish her latte. Let the football crazies own downtown Minneapolis for the weekend.</a:t>
            </a:r>
          </a:p>
          <a:p>
            <a:pPr marL="0" marR="0" indent="0">
              <a:lnSpc>
                <a:spcPct val="107000"/>
              </a:lnSpc>
              <a:spcBef>
                <a:spcPts val="0"/>
              </a:spcBef>
              <a:spcAft>
                <a:spcPts val="80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And then Leilani, trying to escape from her "boyfriend," barges into Jesse’s life. That chance encounter will plunge Jesse past her limits into war with an international sex trafficking ring.</a:t>
            </a:r>
          </a:p>
          <a:p>
            <a:pPr marL="0" marR="0" indent="0">
              <a:lnSpc>
                <a:spcPct val="107000"/>
              </a:lnSpc>
              <a:spcBef>
                <a:spcPts val="0"/>
              </a:spcBef>
              <a:spcAft>
                <a:spcPts val="80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sex trafficking industry generates billions of dollars, enslaves millions of people, and thrives by spewing lies across the internet. Jesse has an idea to fight back that just might work. But first, she must survive. And confront her own life choices.</a:t>
            </a:r>
          </a:p>
          <a:p>
            <a:pPr marL="0" indent="0">
              <a:buNone/>
            </a:pPr>
            <a:endParaRPr lang="en-US" dirty="0"/>
          </a:p>
        </p:txBody>
      </p:sp>
      <p:sp>
        <p:nvSpPr>
          <p:cNvPr id="4" name="Slide Number Placeholder 3">
            <a:extLst>
              <a:ext uri="{FF2B5EF4-FFF2-40B4-BE49-F238E27FC236}">
                <a16:creationId xmlns:a16="http://schemas.microsoft.com/office/drawing/2014/main" id="{01C0603E-251C-F913-75FF-AE3F42FA2160}"/>
              </a:ext>
            </a:extLst>
          </p:cNvPr>
          <p:cNvSpPr>
            <a:spLocks noGrp="1"/>
          </p:cNvSpPr>
          <p:nvPr>
            <p:ph type="sldNum" sz="quarter" idx="12"/>
          </p:nvPr>
        </p:nvSpPr>
        <p:spPr/>
        <p:txBody>
          <a:bodyPr/>
          <a:lstStyle/>
          <a:p>
            <a:fld id="{F5B04B9C-30FB-46A6-A719-B7061929285C}" type="slidenum">
              <a:rPr lang="en-US" smtClean="0"/>
              <a:pPr/>
              <a:t>32</a:t>
            </a:fld>
            <a:endParaRPr lang="en-US" dirty="0"/>
          </a:p>
        </p:txBody>
      </p:sp>
    </p:spTree>
    <p:extLst>
      <p:ext uri="{BB962C8B-B14F-4D97-AF65-F5344CB8AC3E}">
        <p14:creationId xmlns:p14="http://schemas.microsoft.com/office/powerpoint/2010/main" val="4141499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337"/>
            <a:ext cx="10515600" cy="1071955"/>
          </a:xfrm>
        </p:spPr>
        <p:txBody>
          <a:bodyPr/>
          <a:lstStyle/>
          <a:p>
            <a:r>
              <a:rPr lang="en-US" dirty="0"/>
              <a:t>Contact info</a:t>
            </a:r>
          </a:p>
        </p:txBody>
      </p:sp>
      <p:sp>
        <p:nvSpPr>
          <p:cNvPr id="3" name="Content Placeholder 2"/>
          <p:cNvSpPr>
            <a:spLocks noGrp="1"/>
          </p:cNvSpPr>
          <p:nvPr>
            <p:ph idx="1"/>
          </p:nvPr>
        </p:nvSpPr>
        <p:spPr>
          <a:xfrm>
            <a:off x="396289" y="1825625"/>
            <a:ext cx="11504163" cy="4667250"/>
          </a:xfrm>
        </p:spPr>
        <p:txBody>
          <a:bodyPr>
            <a:normAutofit fontScale="92500" lnSpcReduction="10000"/>
          </a:bodyPr>
          <a:lstStyle/>
          <a:p>
            <a:pPr marL="0" indent="0">
              <a:buNone/>
            </a:pPr>
            <a:endParaRPr lang="en-US" dirty="0">
              <a:hlinkClick r:id="rId2"/>
            </a:endParaRPr>
          </a:p>
          <a:p>
            <a:pPr marL="0" indent="0">
              <a:buNone/>
            </a:pPr>
            <a:endParaRPr lang="en-US" dirty="0">
              <a:hlinkClick r:id="" action="ppaction://noaction"/>
            </a:endParaRPr>
          </a:p>
          <a:p>
            <a:pPr marL="0" indent="0">
              <a:buNone/>
            </a:pPr>
            <a:r>
              <a:rPr lang="en-US" dirty="0">
                <a:hlinkClick r:id="" action="ppaction://noaction"/>
              </a:rPr>
              <a:t>gregscott@infrasupport.com</a:t>
            </a:r>
            <a:r>
              <a:rPr lang="en-US" dirty="0"/>
              <a:t> or</a:t>
            </a:r>
          </a:p>
          <a:p>
            <a:pPr marL="0" indent="0">
              <a:buNone/>
            </a:pPr>
            <a:r>
              <a:rPr lang="en-US" dirty="0">
                <a:hlinkClick r:id="rId3"/>
              </a:rPr>
              <a:t>gregscott@dgregscott.com</a:t>
            </a:r>
            <a:r>
              <a:rPr lang="en-US" dirty="0"/>
              <a:t>                       </a:t>
            </a:r>
            <a:r>
              <a:rPr lang="en-US" dirty="0">
                <a:hlinkClick r:id="rId4"/>
              </a:rPr>
              <a:t>https://www.dgregscott.com</a:t>
            </a:r>
            <a:endParaRPr lang="en-US" dirty="0"/>
          </a:p>
          <a:p>
            <a:pPr marL="0" indent="0">
              <a:buNone/>
            </a:pPr>
            <a:endParaRPr lang="en-US" dirty="0"/>
          </a:p>
          <a:p>
            <a:pPr marL="0" indent="0">
              <a:buNone/>
            </a:pPr>
            <a:r>
              <a:rPr lang="en-US" dirty="0"/>
              <a:t>Twitter: </a:t>
            </a:r>
            <a:r>
              <a:rPr lang="en-US" dirty="0" err="1"/>
              <a:t>DGregScott</a:t>
            </a:r>
            <a:endParaRPr lang="en-US" dirty="0"/>
          </a:p>
          <a:p>
            <a:pPr marL="0" indent="0">
              <a:buNone/>
            </a:pPr>
            <a:r>
              <a:rPr lang="en-US" dirty="0"/>
              <a:t>LinkedIn: </a:t>
            </a:r>
            <a:r>
              <a:rPr lang="en-US" dirty="0">
                <a:hlinkClick r:id="rId5"/>
              </a:rPr>
              <a:t>https://www.linkedin.com/in/dgregscott/</a:t>
            </a:r>
            <a:endParaRPr lang="en-US" dirty="0"/>
          </a:p>
          <a:p>
            <a:pPr marL="0" indent="0">
              <a:buNone/>
            </a:pPr>
            <a:r>
              <a:rPr lang="en-US" dirty="0"/>
              <a:t>Facebook: </a:t>
            </a:r>
            <a:r>
              <a:rPr lang="en-US" dirty="0">
                <a:hlinkClick r:id="rId6"/>
              </a:rPr>
              <a:t>https://www.facebook.com/D-Greg-Scott-author-112197323547623</a:t>
            </a:r>
            <a:endParaRPr lang="en-US" dirty="0"/>
          </a:p>
          <a:p>
            <a:pPr marL="0" indent="0">
              <a:buNone/>
            </a:pPr>
            <a:r>
              <a:rPr lang="en-US" dirty="0" err="1"/>
              <a:t>Youtube</a:t>
            </a:r>
            <a:r>
              <a:rPr lang="en-US" dirty="0"/>
              <a:t>: “D. Greg Scott Public Videos” at </a:t>
            </a:r>
            <a:r>
              <a:rPr lang="en-US" dirty="0">
                <a:hlinkClick r:id="rId7"/>
              </a:rPr>
              <a:t>https://www.youtube.com/@dgregscottpublicvideos</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174C2C6-B5D7-4E4C-AB70-F689474458F1}"/>
              </a:ext>
            </a:extLst>
          </p:cNvPr>
          <p:cNvSpPr>
            <a:spLocks noGrp="1"/>
          </p:cNvSpPr>
          <p:nvPr>
            <p:ph type="sldNum" sz="quarter" idx="12"/>
          </p:nvPr>
        </p:nvSpPr>
        <p:spPr/>
        <p:txBody>
          <a:bodyPr/>
          <a:lstStyle/>
          <a:p>
            <a:fld id="{F5B04B9C-30FB-46A6-A719-B7061929285C}" type="slidenum">
              <a:rPr lang="en-US" smtClean="0"/>
              <a:pPr/>
              <a:t>33</a:t>
            </a:fld>
            <a:endParaRPr lang="en-US" dirty="0"/>
          </a:p>
        </p:txBody>
      </p:sp>
      <p:pic>
        <p:nvPicPr>
          <p:cNvPr id="9" name="Picture 8">
            <a:extLst>
              <a:ext uri="{FF2B5EF4-FFF2-40B4-BE49-F238E27FC236}">
                <a16:creationId xmlns:a16="http://schemas.microsoft.com/office/drawing/2014/main" id="{F2962951-C4FE-4B14-AC39-2192C4C424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8326" y="646146"/>
            <a:ext cx="1572639" cy="2358958"/>
          </a:xfrm>
          <a:prstGeom prst="rect">
            <a:avLst/>
          </a:prstGeom>
        </p:spPr>
      </p:pic>
      <p:pic>
        <p:nvPicPr>
          <p:cNvPr id="11" name="Picture 10">
            <a:extLst>
              <a:ext uri="{FF2B5EF4-FFF2-40B4-BE49-F238E27FC236}">
                <a16:creationId xmlns:a16="http://schemas.microsoft.com/office/drawing/2014/main" id="{3DA5AA8C-A045-44BF-961B-A4A8E4F11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1161" y="646145"/>
            <a:ext cx="1572639" cy="2358959"/>
          </a:xfrm>
          <a:prstGeom prst="rect">
            <a:avLst/>
          </a:prstGeom>
        </p:spPr>
      </p:pic>
      <p:pic>
        <p:nvPicPr>
          <p:cNvPr id="10" name="Picture 9">
            <a:extLst>
              <a:ext uri="{FF2B5EF4-FFF2-40B4-BE49-F238E27FC236}">
                <a16:creationId xmlns:a16="http://schemas.microsoft.com/office/drawing/2014/main" id="{1465AA59-8C74-49A6-99A6-25EA86750D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289" y="1404936"/>
            <a:ext cx="5116830" cy="841376"/>
          </a:xfrm>
          <a:prstGeom prst="rect">
            <a:avLst/>
          </a:prstGeom>
          <a:noFill/>
          <a:ln>
            <a:noFill/>
          </a:ln>
        </p:spPr>
      </p:pic>
      <p:pic>
        <p:nvPicPr>
          <p:cNvPr id="6" name="Picture 5">
            <a:extLst>
              <a:ext uri="{FF2B5EF4-FFF2-40B4-BE49-F238E27FC236}">
                <a16:creationId xmlns:a16="http://schemas.microsoft.com/office/drawing/2014/main" id="{43BFBD61-45A1-2160-C857-66C1A813A8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6018" y="646145"/>
            <a:ext cx="1698451" cy="2358960"/>
          </a:xfrm>
          <a:prstGeom prst="rect">
            <a:avLst/>
          </a:prstGeom>
        </p:spPr>
      </p:pic>
    </p:spTree>
    <p:extLst>
      <p:ext uri="{BB962C8B-B14F-4D97-AF65-F5344CB8AC3E}">
        <p14:creationId xmlns:p14="http://schemas.microsoft.com/office/powerpoint/2010/main" val="3034907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E381-1B1C-497F-36D1-142CD831004A}"/>
              </a:ext>
            </a:extLst>
          </p:cNvPr>
          <p:cNvSpPr>
            <a:spLocks noGrp="1"/>
          </p:cNvSpPr>
          <p:nvPr>
            <p:ph type="title"/>
          </p:nvPr>
        </p:nvSpPr>
        <p:spPr/>
        <p:txBody>
          <a:bodyPr/>
          <a:lstStyle/>
          <a:p>
            <a:r>
              <a:rPr lang="en-US" dirty="0"/>
              <a:t>Cybersecurity is a specialty</a:t>
            </a:r>
          </a:p>
        </p:txBody>
      </p:sp>
      <p:sp>
        <p:nvSpPr>
          <p:cNvPr id="4" name="Slide Number Placeholder 3">
            <a:extLst>
              <a:ext uri="{FF2B5EF4-FFF2-40B4-BE49-F238E27FC236}">
                <a16:creationId xmlns:a16="http://schemas.microsoft.com/office/drawing/2014/main" id="{DA9A4B0F-EA70-2993-DF48-690C2659DDB5}"/>
              </a:ext>
            </a:extLst>
          </p:cNvPr>
          <p:cNvSpPr>
            <a:spLocks noGrp="1"/>
          </p:cNvSpPr>
          <p:nvPr>
            <p:ph type="sldNum" sz="quarter" idx="12"/>
          </p:nvPr>
        </p:nvSpPr>
        <p:spPr/>
        <p:txBody>
          <a:bodyPr/>
          <a:lstStyle/>
          <a:p>
            <a:fld id="{F5B04B9C-30FB-46A6-A719-B7061929285C}" type="slidenum">
              <a:rPr lang="en-US" smtClean="0"/>
              <a:pPr/>
              <a:t>4</a:t>
            </a:fld>
            <a:endParaRPr lang="en-US" dirty="0"/>
          </a:p>
        </p:txBody>
      </p:sp>
      <p:pic>
        <p:nvPicPr>
          <p:cNvPr id="1026" name="Picture 2">
            <a:extLst>
              <a:ext uri="{FF2B5EF4-FFF2-40B4-BE49-F238E27FC236}">
                <a16:creationId xmlns:a16="http://schemas.microsoft.com/office/drawing/2014/main" id="{05A33CEE-1FAF-001D-6DEF-07B5D8DDC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685" y="1425121"/>
            <a:ext cx="8766629" cy="493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2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714D-456F-60D5-425E-174484930163}"/>
              </a:ext>
            </a:extLst>
          </p:cNvPr>
          <p:cNvSpPr>
            <a:spLocks noGrp="1"/>
          </p:cNvSpPr>
          <p:nvPr>
            <p:ph type="title"/>
          </p:nvPr>
        </p:nvSpPr>
        <p:spPr/>
        <p:txBody>
          <a:bodyPr/>
          <a:lstStyle/>
          <a:p>
            <a:r>
              <a:rPr lang="en-US" dirty="0"/>
              <a:t>I’m also a dad. This is from 1992</a:t>
            </a:r>
          </a:p>
        </p:txBody>
      </p:sp>
      <p:pic>
        <p:nvPicPr>
          <p:cNvPr id="6" name="Content Placeholder 5">
            <a:extLst>
              <a:ext uri="{FF2B5EF4-FFF2-40B4-BE49-F238E27FC236}">
                <a16:creationId xmlns:a16="http://schemas.microsoft.com/office/drawing/2014/main" id="{67EE9396-4489-1B52-21FB-F79786AD38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8742" y="1825625"/>
            <a:ext cx="6254516" cy="4351338"/>
          </a:xfrm>
        </p:spPr>
      </p:pic>
      <p:sp>
        <p:nvSpPr>
          <p:cNvPr id="4" name="Slide Number Placeholder 3">
            <a:extLst>
              <a:ext uri="{FF2B5EF4-FFF2-40B4-BE49-F238E27FC236}">
                <a16:creationId xmlns:a16="http://schemas.microsoft.com/office/drawing/2014/main" id="{41AA6BA9-10A6-6990-52DE-79877D76A3A6}"/>
              </a:ext>
            </a:extLst>
          </p:cNvPr>
          <p:cNvSpPr>
            <a:spLocks noGrp="1"/>
          </p:cNvSpPr>
          <p:nvPr>
            <p:ph type="sldNum" sz="quarter" idx="12"/>
          </p:nvPr>
        </p:nvSpPr>
        <p:spPr/>
        <p:txBody>
          <a:bodyPr/>
          <a:lstStyle/>
          <a:p>
            <a:fld id="{F5B04B9C-30FB-46A6-A719-B7061929285C}" type="slidenum">
              <a:rPr lang="en-US" smtClean="0"/>
              <a:pPr/>
              <a:t>5</a:t>
            </a:fld>
            <a:endParaRPr lang="en-US" dirty="0"/>
          </a:p>
        </p:txBody>
      </p:sp>
    </p:spTree>
    <p:extLst>
      <p:ext uri="{BB962C8B-B14F-4D97-AF65-F5344CB8AC3E}">
        <p14:creationId xmlns:p14="http://schemas.microsoft.com/office/powerpoint/2010/main" val="98845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5B36-6470-2F74-4107-6F5CD3A548D7}"/>
              </a:ext>
            </a:extLst>
          </p:cNvPr>
          <p:cNvSpPr>
            <a:spLocks noGrp="1"/>
          </p:cNvSpPr>
          <p:nvPr>
            <p:ph type="title"/>
          </p:nvPr>
        </p:nvSpPr>
        <p:spPr/>
        <p:txBody>
          <a:bodyPr/>
          <a:lstStyle/>
          <a:p>
            <a:r>
              <a:rPr lang="en-US" dirty="0"/>
              <a:t>1997</a:t>
            </a:r>
          </a:p>
        </p:txBody>
      </p:sp>
      <p:sp>
        <p:nvSpPr>
          <p:cNvPr id="4" name="Slide Number Placeholder 3">
            <a:extLst>
              <a:ext uri="{FF2B5EF4-FFF2-40B4-BE49-F238E27FC236}">
                <a16:creationId xmlns:a16="http://schemas.microsoft.com/office/drawing/2014/main" id="{C297A147-0F7C-0757-4F07-3615AE0C03D9}"/>
              </a:ext>
            </a:extLst>
          </p:cNvPr>
          <p:cNvSpPr>
            <a:spLocks noGrp="1"/>
          </p:cNvSpPr>
          <p:nvPr>
            <p:ph type="sldNum" sz="quarter" idx="12"/>
          </p:nvPr>
        </p:nvSpPr>
        <p:spPr/>
        <p:txBody>
          <a:bodyPr/>
          <a:lstStyle/>
          <a:p>
            <a:fld id="{F5B04B9C-30FB-46A6-A719-B7061929285C}" type="slidenum">
              <a:rPr lang="en-US" smtClean="0"/>
              <a:pPr/>
              <a:t>6</a:t>
            </a:fld>
            <a:endParaRPr lang="en-US" dirty="0"/>
          </a:p>
        </p:txBody>
      </p:sp>
      <p:pic>
        <p:nvPicPr>
          <p:cNvPr id="10" name="Content Placeholder 9">
            <a:extLst>
              <a:ext uri="{FF2B5EF4-FFF2-40B4-BE49-F238E27FC236}">
                <a16:creationId xmlns:a16="http://schemas.microsoft.com/office/drawing/2014/main" id="{73F025E0-9C84-DAEA-E26A-F25FEC10AF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5715" y="99559"/>
            <a:ext cx="6658882" cy="6658882"/>
          </a:xfrm>
        </p:spPr>
      </p:pic>
    </p:spTree>
    <p:extLst>
      <p:ext uri="{BB962C8B-B14F-4D97-AF65-F5344CB8AC3E}">
        <p14:creationId xmlns:p14="http://schemas.microsoft.com/office/powerpoint/2010/main" val="253850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4E25-8C94-AF32-AC11-F6CBD41DC3B3}"/>
              </a:ext>
            </a:extLst>
          </p:cNvPr>
          <p:cNvSpPr>
            <a:spLocks noGrp="1"/>
          </p:cNvSpPr>
          <p:nvPr>
            <p:ph type="title"/>
          </p:nvPr>
        </p:nvSpPr>
        <p:spPr/>
        <p:txBody>
          <a:bodyPr/>
          <a:lstStyle/>
          <a:p>
            <a:r>
              <a:rPr lang="en-US" dirty="0"/>
              <a:t>I’m also a writer</a:t>
            </a:r>
          </a:p>
        </p:txBody>
      </p:sp>
      <p:sp>
        <p:nvSpPr>
          <p:cNvPr id="3" name="Content Placeholder 2">
            <a:extLst>
              <a:ext uri="{FF2B5EF4-FFF2-40B4-BE49-F238E27FC236}">
                <a16:creationId xmlns:a16="http://schemas.microsoft.com/office/drawing/2014/main" id="{77376EB0-E706-411B-CE95-E35551426D71}"/>
              </a:ext>
            </a:extLst>
          </p:cNvPr>
          <p:cNvSpPr>
            <a:spLocks noGrp="1"/>
          </p:cNvSpPr>
          <p:nvPr>
            <p:ph idx="1"/>
          </p:nvPr>
        </p:nvSpPr>
        <p:spPr/>
        <p:txBody>
          <a:bodyPr/>
          <a:lstStyle/>
          <a:p>
            <a:r>
              <a:rPr lang="en-US" dirty="0"/>
              <a:t>During the day, I help the world’s largest open-source software company support the world’s largest telecom companies.</a:t>
            </a:r>
          </a:p>
          <a:p>
            <a:endParaRPr lang="en-US" dirty="0"/>
          </a:p>
          <a:p>
            <a:r>
              <a:rPr lang="en-US" dirty="0"/>
              <a:t>Nights and weekends, I work on novels and come up with ways to hijack trucks, blow up buildings, launch cyberattacks, and groom vulnerable people.</a:t>
            </a:r>
          </a:p>
        </p:txBody>
      </p:sp>
      <p:sp>
        <p:nvSpPr>
          <p:cNvPr id="4" name="Slide Number Placeholder 3">
            <a:extLst>
              <a:ext uri="{FF2B5EF4-FFF2-40B4-BE49-F238E27FC236}">
                <a16:creationId xmlns:a16="http://schemas.microsoft.com/office/drawing/2014/main" id="{73AD63B2-997F-2C0E-E56F-2005D4564863}"/>
              </a:ext>
            </a:extLst>
          </p:cNvPr>
          <p:cNvSpPr>
            <a:spLocks noGrp="1"/>
          </p:cNvSpPr>
          <p:nvPr>
            <p:ph type="sldNum" sz="quarter" idx="12"/>
          </p:nvPr>
        </p:nvSpPr>
        <p:spPr/>
        <p:txBody>
          <a:bodyPr/>
          <a:lstStyle/>
          <a:p>
            <a:fld id="{F5B04B9C-30FB-46A6-A719-B7061929285C}" type="slidenum">
              <a:rPr lang="en-US" smtClean="0"/>
              <a:pPr/>
              <a:t>7</a:t>
            </a:fld>
            <a:endParaRPr lang="en-US" dirty="0"/>
          </a:p>
        </p:txBody>
      </p:sp>
      <p:pic>
        <p:nvPicPr>
          <p:cNvPr id="5" name="Picture 4">
            <a:extLst>
              <a:ext uri="{FF2B5EF4-FFF2-40B4-BE49-F238E27FC236}">
                <a16:creationId xmlns:a16="http://schemas.microsoft.com/office/drawing/2014/main" id="{1D3B1A3F-4CD6-72F2-C451-58EF5A1E7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983" y="4133917"/>
            <a:ext cx="1572639" cy="2358958"/>
          </a:xfrm>
          <a:prstGeom prst="rect">
            <a:avLst/>
          </a:prstGeom>
        </p:spPr>
      </p:pic>
      <p:pic>
        <p:nvPicPr>
          <p:cNvPr id="6" name="Picture 5">
            <a:extLst>
              <a:ext uri="{FF2B5EF4-FFF2-40B4-BE49-F238E27FC236}">
                <a16:creationId xmlns:a16="http://schemas.microsoft.com/office/drawing/2014/main" id="{786E7532-4556-7CE4-6FD0-1E9C045F9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4818" y="4133916"/>
            <a:ext cx="1572639" cy="2358959"/>
          </a:xfrm>
          <a:prstGeom prst="rect">
            <a:avLst/>
          </a:prstGeom>
        </p:spPr>
      </p:pic>
      <p:pic>
        <p:nvPicPr>
          <p:cNvPr id="9" name="Picture 8">
            <a:extLst>
              <a:ext uri="{FF2B5EF4-FFF2-40B4-BE49-F238E27FC236}">
                <a16:creationId xmlns:a16="http://schemas.microsoft.com/office/drawing/2014/main" id="{B134DD1C-16B9-C399-7D62-877526568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957" y="4133916"/>
            <a:ext cx="1701830" cy="2363653"/>
          </a:xfrm>
          <a:prstGeom prst="rect">
            <a:avLst/>
          </a:prstGeom>
        </p:spPr>
      </p:pic>
    </p:spTree>
    <p:extLst>
      <p:ext uri="{BB962C8B-B14F-4D97-AF65-F5344CB8AC3E}">
        <p14:creationId xmlns:p14="http://schemas.microsoft.com/office/powerpoint/2010/main" val="108319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John Turnipseed - RIP</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8</a:t>
            </a:fld>
            <a:endParaRPr lang="en-US" dirty="0"/>
          </a:p>
        </p:txBody>
      </p:sp>
      <p:sp>
        <p:nvSpPr>
          <p:cNvPr id="5" name="Content Placeholder 4">
            <a:extLst>
              <a:ext uri="{FF2B5EF4-FFF2-40B4-BE49-F238E27FC236}">
                <a16:creationId xmlns:a16="http://schemas.microsoft.com/office/drawing/2014/main" id="{C18914FA-C8BD-98A1-4616-E60DAE8803F3}"/>
              </a:ext>
            </a:extLst>
          </p:cNvPr>
          <p:cNvSpPr>
            <a:spLocks noGrp="1"/>
          </p:cNvSpPr>
          <p:nvPr>
            <p:ph idx="1"/>
          </p:nvPr>
        </p:nvSpPr>
        <p:spPr>
          <a:xfrm>
            <a:off x="838200" y="6492875"/>
            <a:ext cx="10515600" cy="300038"/>
          </a:xfrm>
        </p:spPr>
        <p:txBody>
          <a:bodyPr>
            <a:normAutofit/>
          </a:bodyPr>
          <a:lstStyle/>
          <a:p>
            <a:pPr marL="0" indent="0">
              <a:buNone/>
            </a:pPr>
            <a:r>
              <a:rPr lang="en-US" sz="1400" dirty="0"/>
              <a:t>From </a:t>
            </a:r>
            <a:r>
              <a:rPr lang="en-US" sz="1400" dirty="0">
                <a:solidFill>
                  <a:srgbClr val="FFFF00"/>
                </a:solidFill>
              </a:rPr>
              <a:t>https://urbanventures.org/remembering-john-turnipseed</a:t>
            </a:r>
          </a:p>
        </p:txBody>
      </p:sp>
      <p:pic>
        <p:nvPicPr>
          <p:cNvPr id="2050" name="Picture 2">
            <a:extLst>
              <a:ext uri="{FF2B5EF4-FFF2-40B4-BE49-F238E27FC236}">
                <a16:creationId xmlns:a16="http://schemas.microsoft.com/office/drawing/2014/main" id="{C6E15120-009E-BF26-7EE8-19DDE5691E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4871" y="1220635"/>
            <a:ext cx="7902258" cy="527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222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6372-D076-1CB4-99BD-EA52391C7385}"/>
              </a:ext>
            </a:extLst>
          </p:cNvPr>
          <p:cNvSpPr>
            <a:spLocks noGrp="1"/>
          </p:cNvSpPr>
          <p:nvPr>
            <p:ph type="title"/>
          </p:nvPr>
        </p:nvSpPr>
        <p:spPr>
          <a:xfrm>
            <a:off x="838200" y="365125"/>
            <a:ext cx="10515600" cy="1179411"/>
          </a:xfrm>
        </p:spPr>
        <p:txBody>
          <a:bodyPr/>
          <a:lstStyle/>
          <a:p>
            <a:r>
              <a:rPr lang="en-US" dirty="0"/>
              <a:t>Thinking like an attacker</a:t>
            </a:r>
          </a:p>
        </p:txBody>
      </p:sp>
      <p:sp>
        <p:nvSpPr>
          <p:cNvPr id="4" name="Slide Number Placeholder 3">
            <a:extLst>
              <a:ext uri="{FF2B5EF4-FFF2-40B4-BE49-F238E27FC236}">
                <a16:creationId xmlns:a16="http://schemas.microsoft.com/office/drawing/2014/main" id="{AE2BD069-8BA2-76B1-CD27-0A22DD70AA1F}"/>
              </a:ext>
            </a:extLst>
          </p:cNvPr>
          <p:cNvSpPr>
            <a:spLocks noGrp="1"/>
          </p:cNvSpPr>
          <p:nvPr>
            <p:ph type="sldNum" sz="quarter" idx="12"/>
          </p:nvPr>
        </p:nvSpPr>
        <p:spPr/>
        <p:txBody>
          <a:bodyPr/>
          <a:lstStyle/>
          <a:p>
            <a:fld id="{F5B04B9C-30FB-46A6-A719-B7061929285C}" type="slidenum">
              <a:rPr lang="en-US" smtClean="0"/>
              <a:pPr/>
              <a:t>9</a:t>
            </a:fld>
            <a:endParaRPr lang="en-US" dirty="0"/>
          </a:p>
        </p:txBody>
      </p:sp>
      <p:sp>
        <p:nvSpPr>
          <p:cNvPr id="5" name="Content Placeholder 4">
            <a:extLst>
              <a:ext uri="{FF2B5EF4-FFF2-40B4-BE49-F238E27FC236}">
                <a16:creationId xmlns:a16="http://schemas.microsoft.com/office/drawing/2014/main" id="{C18914FA-C8BD-98A1-4616-E60DAE8803F3}"/>
              </a:ext>
            </a:extLst>
          </p:cNvPr>
          <p:cNvSpPr>
            <a:spLocks noGrp="1"/>
          </p:cNvSpPr>
          <p:nvPr>
            <p:ph idx="1"/>
          </p:nvPr>
        </p:nvSpPr>
        <p:spPr/>
        <p:txBody>
          <a:bodyPr/>
          <a:lstStyle/>
          <a:p>
            <a:r>
              <a:rPr lang="en-US" dirty="0"/>
              <a:t>Probe wide</a:t>
            </a:r>
          </a:p>
          <a:p>
            <a:r>
              <a:rPr lang="en-US" dirty="0"/>
              <a:t>Probe deep</a:t>
            </a:r>
          </a:p>
        </p:txBody>
      </p:sp>
    </p:spTree>
    <p:extLst>
      <p:ext uri="{BB962C8B-B14F-4D97-AF65-F5344CB8AC3E}">
        <p14:creationId xmlns:p14="http://schemas.microsoft.com/office/powerpoint/2010/main" val="3611141299"/>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C000"/>
      </a:hlink>
      <a:folHlink>
        <a:srgbClr val="FFC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19576</TotalTime>
  <Words>993</Words>
  <Application>Microsoft Office PowerPoint</Application>
  <PresentationFormat>Widescreen</PresentationFormat>
  <Paragraphs>113</Paragraphs>
  <Slides>33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vt:lpstr>
      <vt:lpstr>Aptos</vt:lpstr>
      <vt:lpstr>Arial</vt:lpstr>
      <vt:lpstr>Calibri</vt:lpstr>
      <vt:lpstr>Calibri Light</vt:lpstr>
      <vt:lpstr>Times New Roman</vt:lpstr>
      <vt:lpstr>Office Theme</vt:lpstr>
      <vt:lpstr>If I Were an Online Predator: The creepiest presentation I’ve ever done</vt:lpstr>
      <vt:lpstr>The rest of the MOA parking ramp story</vt:lpstr>
      <vt:lpstr>I do technology for a living</vt:lpstr>
      <vt:lpstr>Cybersecurity is a specialty</vt:lpstr>
      <vt:lpstr>I’m also a dad. This is from 1992</vt:lpstr>
      <vt:lpstr>1997</vt:lpstr>
      <vt:lpstr>I’m also a writer</vt:lpstr>
      <vt:lpstr>John Turnipseed - RIP</vt:lpstr>
      <vt:lpstr>Thinking like an attacker</vt:lpstr>
      <vt:lpstr>Took me about 5 minutes to find “Alice”</vt:lpstr>
      <vt:lpstr>Just a fellow misfit</vt:lpstr>
      <vt:lpstr>Fake love</vt:lpstr>
      <vt:lpstr>Now I own you</vt:lpstr>
      <vt:lpstr>Until I throw you away</vt:lpstr>
      <vt:lpstr>Scaling up</vt:lpstr>
      <vt:lpstr>An AI chatbot pushed a teen to kill himself, a lawsuit against its creator alleges</vt:lpstr>
      <vt:lpstr>Pasted from the article</vt:lpstr>
      <vt:lpstr>When somebody tried to groom me</vt:lpstr>
      <vt:lpstr>Initial probe</vt:lpstr>
      <vt:lpstr>Quick pivot</vt:lpstr>
      <vt:lpstr>Engage the target</vt:lpstr>
      <vt:lpstr>And then disappear for the night</vt:lpstr>
      <vt:lpstr>Play for pity</vt:lpstr>
      <vt:lpstr>“I will like to know the answer huh?</vt:lpstr>
      <vt:lpstr>Keep the target off balance</vt:lpstr>
      <vt:lpstr>Apply the hook</vt:lpstr>
      <vt:lpstr>Groom with guilt</vt:lpstr>
      <vt:lpstr>What do we do about it?</vt:lpstr>
      <vt:lpstr>A great book</vt:lpstr>
      <vt:lpstr>Another great book</vt:lpstr>
      <vt:lpstr>Great fiction</vt:lpstr>
      <vt:lpstr>PowerPoint Presentation</vt:lpstr>
      <vt:lpstr>Contact info</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 guys do care about you</dc:title>
  <dc:creator>Greg Scott</dc:creator>
  <cp:lastModifiedBy>Greg Scott</cp:lastModifiedBy>
  <cp:revision>443</cp:revision>
  <dcterms:created xsi:type="dcterms:W3CDTF">2015-03-03T23:08:34Z</dcterms:created>
  <dcterms:modified xsi:type="dcterms:W3CDTF">2025-04-03T10:34:02Z</dcterms:modified>
</cp:coreProperties>
</file>