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451" r:id="rId2"/>
    <p:sldId id="257" r:id="rId3"/>
    <p:sldId id="259" r:id="rId4"/>
    <p:sldId id="371" r:id="rId5"/>
    <p:sldId id="300" r:id="rId6"/>
    <p:sldId id="497" r:id="rId7"/>
    <p:sldId id="449" r:id="rId8"/>
    <p:sldId id="452" r:id="rId9"/>
    <p:sldId id="453" r:id="rId10"/>
    <p:sldId id="455" r:id="rId11"/>
    <p:sldId id="456" r:id="rId12"/>
    <p:sldId id="433" r:id="rId13"/>
    <p:sldId id="494" r:id="rId14"/>
    <p:sldId id="506" r:id="rId15"/>
    <p:sldId id="495" r:id="rId16"/>
    <p:sldId id="496" r:id="rId17"/>
    <p:sldId id="302" r:id="rId18"/>
    <p:sldId id="345" r:id="rId19"/>
    <p:sldId id="342" r:id="rId20"/>
    <p:sldId id="310" r:id="rId21"/>
    <p:sldId id="421" r:id="rId22"/>
    <p:sldId id="422" r:id="rId23"/>
    <p:sldId id="424" r:id="rId24"/>
    <p:sldId id="425" r:id="rId25"/>
    <p:sldId id="427" r:id="rId26"/>
    <p:sldId id="426" r:id="rId27"/>
    <p:sldId id="450" r:id="rId28"/>
    <p:sldId id="493" r:id="rId29"/>
    <p:sldId id="303" r:id="rId30"/>
    <p:sldId id="428" r:id="rId31"/>
    <p:sldId id="392" r:id="rId32"/>
    <p:sldId id="429" r:id="rId33"/>
    <p:sldId id="430" r:id="rId34"/>
    <p:sldId id="376" r:id="rId35"/>
    <p:sldId id="414" r:id="rId36"/>
    <p:sldId id="498" r:id="rId37"/>
    <p:sldId id="505" r:id="rId38"/>
    <p:sldId id="501" r:id="rId39"/>
    <p:sldId id="503" r:id="rId40"/>
    <p:sldId id="500" r:id="rId41"/>
    <p:sldId id="491" r:id="rId42"/>
    <p:sldId id="390" r:id="rId43"/>
    <p:sldId id="488" r:id="rId44"/>
    <p:sldId id="489" r:id="rId45"/>
    <p:sldId id="490" r:id="rId46"/>
    <p:sldId id="504" r:id="rId47"/>
    <p:sldId id="492" r:id="rId48"/>
    <p:sldId id="393" r:id="rId49"/>
    <p:sldId id="405" r:id="rId50"/>
    <p:sldId id="407" r:id="rId51"/>
    <p:sldId id="409" r:id="rId52"/>
    <p:sldId id="411" r:id="rId53"/>
    <p:sldId id="412" r:id="rId54"/>
    <p:sldId id="404" r:id="rId55"/>
    <p:sldId id="413" r:id="rId56"/>
    <p:sldId id="415" r:id="rId57"/>
    <p:sldId id="416" r:id="rId58"/>
    <p:sldId id="417" r:id="rId59"/>
    <p:sldId id="315" r:id="rId60"/>
    <p:sldId id="368" r:id="rId61"/>
    <p:sldId id="268" r:id="rId62"/>
    <p:sldId id="307" r:id="rId63"/>
    <p:sldId id="359" r:id="rId64"/>
    <p:sldId id="432" r:id="rId65"/>
    <p:sldId id="353" r:id="rId66"/>
    <p:sldId id="319" r:id="rId67"/>
    <p:sldId id="327" r:id="rId68"/>
    <p:sldId id="403" r:id="rId69"/>
    <p:sldId id="43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2" autoAdjust="0"/>
    <p:restoredTop sz="86364" autoAdjust="0"/>
  </p:normalViewPr>
  <p:slideViewPr>
    <p:cSldViewPr snapToGrid="0">
      <p:cViewPr varScale="1">
        <p:scale>
          <a:sx n="66" d="100"/>
          <a:sy n="66" d="100"/>
        </p:scale>
        <p:origin x="882" y="66"/>
      </p:cViewPr>
      <p:guideLst/>
    </p:cSldViewPr>
  </p:slideViewPr>
  <p:outlineViewPr>
    <p:cViewPr>
      <p:scale>
        <a:sx n="33" d="100"/>
        <a:sy n="33" d="100"/>
      </p:scale>
      <p:origin x="0" y="-54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C5F06-73D3-47D7-BBFA-9619C7ADD06A}"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1B477-062E-40E9-859F-B3341744DD54}" type="slidenum">
              <a:rPr lang="en-US" smtClean="0"/>
              <a:t>‹#›</a:t>
            </a:fld>
            <a:endParaRPr lang="en-US"/>
          </a:p>
        </p:txBody>
      </p:sp>
    </p:spTree>
    <p:extLst>
      <p:ext uri="{BB962C8B-B14F-4D97-AF65-F5344CB8AC3E}">
        <p14:creationId xmlns:p14="http://schemas.microsoft.com/office/powerpoint/2010/main" val="265229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2500C0E-CB1F-490B-BFEA-DC109EC82EE9}"/>
              </a:ext>
            </a:extLst>
          </p:cNvPr>
          <p:cNvSpPr txBox="1">
            <a:spLocks noGrp="1"/>
          </p:cNvSpPr>
          <p:nvPr>
            <p:ph type="sldNum" sz="quarter" idx="5"/>
          </p:nvPr>
        </p:nvSpPr>
        <p:spPr>
          <a:ln/>
        </p:spPr>
        <p:txBody>
          <a:bodyPr lIns="0" tIns="0" rIns="0" bIns="0" anchor="b" anchorCtr="0">
            <a:noAutofit/>
          </a:bodyPr>
          <a:lstStyle/>
          <a:p>
            <a:pPr lvl="0"/>
            <a:fld id="{B9FD694B-E8D8-4E1A-9BC8-0F79F0FDF7C1}" type="slidenum">
              <a:t>2</a:t>
            </a:fld>
            <a:endParaRPr lang="en-US"/>
          </a:p>
        </p:txBody>
      </p:sp>
      <p:sp>
        <p:nvSpPr>
          <p:cNvPr id="2" name="Slide Image Placeholder 1">
            <a:extLst>
              <a:ext uri="{FF2B5EF4-FFF2-40B4-BE49-F238E27FC236}">
                <a16:creationId xmlns:a16="http://schemas.microsoft.com/office/drawing/2014/main" id="{89626B4A-340C-4864-BCAE-92EF417C17E5}"/>
              </a:ext>
            </a:extLst>
          </p:cNvPr>
          <p:cNvSpPr>
            <a:spLocks noGrp="1" noRot="1" noChangeAspect="1" noResize="1"/>
          </p:cNvSpPr>
          <p:nvPr>
            <p:ph type="sldImg"/>
          </p:nvPr>
        </p:nvSpPr>
        <p:spPr>
          <a:solidFill>
            <a:srgbClr val="99CCFF"/>
          </a:solidFill>
          <a:ln w="25400">
            <a:solidFill>
              <a:srgbClr val="000000"/>
            </a:solidFill>
            <a:prstDash val="solid"/>
          </a:ln>
        </p:spPr>
      </p:sp>
      <p:sp>
        <p:nvSpPr>
          <p:cNvPr id="3" name="Notes Placeholder 2">
            <a:extLst>
              <a:ext uri="{FF2B5EF4-FFF2-40B4-BE49-F238E27FC236}">
                <a16:creationId xmlns:a16="http://schemas.microsoft.com/office/drawing/2014/main" id="{5C9EED32-F133-4924-B3A5-D73FC7A10BB9}"/>
              </a:ext>
            </a:extLst>
          </p:cNvPr>
          <p:cNvSpPr txBox="1">
            <a:spLocks noGrp="1"/>
          </p:cNvSpPr>
          <p:nvPr>
            <p:ph type="body" sz="quarter" idx="1"/>
          </p:nvPr>
        </p:nvSpPr>
        <p:spPr/>
        <p:txBody>
          <a:bodyPr/>
          <a:lstStyle/>
          <a:p>
            <a:pPr lvl="0"/>
            <a:r>
              <a:rPr lang="en-US" dirty="0">
                <a:solidFill>
                  <a:srgbClr val="000000"/>
                </a:solidFill>
              </a:rPr>
              <a:t>The problem with cybersecurity presentations is, there’s always too much material.</a:t>
            </a:r>
          </a:p>
          <a:p>
            <a:pPr lvl="0"/>
            <a:endParaRPr lang="en-US" dirty="0">
              <a:solidFill>
                <a:srgbClr val="000000"/>
              </a:solidFill>
            </a:endParaRPr>
          </a:p>
        </p:txBody>
      </p:sp>
    </p:spTree>
    <p:extLst>
      <p:ext uri="{BB962C8B-B14F-4D97-AF65-F5344CB8AC3E}">
        <p14:creationId xmlns:p14="http://schemas.microsoft.com/office/powerpoint/2010/main" val="3518883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Stuxnet, Snowden, Reality Winner, Shadow Brokers, Russian </a:t>
            </a:r>
            <a:r>
              <a:rPr lang="en-US" dirty="0" err="1"/>
              <a:t>Solarwinds</a:t>
            </a:r>
            <a:r>
              <a:rPr lang="en-US" dirty="0"/>
              <a:t> attack, …</a:t>
            </a:r>
          </a:p>
        </p:txBody>
      </p:sp>
      <p:sp>
        <p:nvSpPr>
          <p:cNvPr id="4" name="Slide Number Placeholder 3"/>
          <p:cNvSpPr>
            <a:spLocks noGrp="1"/>
          </p:cNvSpPr>
          <p:nvPr>
            <p:ph type="sldNum" sz="quarter" idx="5"/>
          </p:nvPr>
        </p:nvSpPr>
        <p:spPr/>
        <p:txBody>
          <a:bodyPr/>
          <a:lstStyle/>
          <a:p>
            <a:fld id="{6C01B477-062E-40E9-859F-B3341744DD54}" type="slidenum">
              <a:rPr lang="en-US" smtClean="0"/>
              <a:t>26</a:t>
            </a:fld>
            <a:endParaRPr lang="en-US"/>
          </a:p>
        </p:txBody>
      </p:sp>
    </p:spTree>
    <p:extLst>
      <p:ext uri="{BB962C8B-B14F-4D97-AF65-F5344CB8AC3E}">
        <p14:creationId xmlns:p14="http://schemas.microsoft.com/office/powerpoint/2010/main" val="2653057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state of cybersecurity today. I was thinking about setting this dumpster on fire so I could get a dumpster fire picture, but the insanity passed.</a:t>
            </a:r>
          </a:p>
        </p:txBody>
      </p:sp>
      <p:sp>
        <p:nvSpPr>
          <p:cNvPr id="4" name="Slide Number Placeholder 3"/>
          <p:cNvSpPr>
            <a:spLocks noGrp="1"/>
          </p:cNvSpPr>
          <p:nvPr>
            <p:ph type="sldNum" sz="quarter" idx="5"/>
          </p:nvPr>
        </p:nvSpPr>
        <p:spPr/>
        <p:txBody>
          <a:bodyPr/>
          <a:lstStyle/>
          <a:p>
            <a:fld id="{6C01B477-062E-40E9-859F-B3341744DD54}" type="slidenum">
              <a:rPr lang="en-US" smtClean="0"/>
              <a:t>28</a:t>
            </a:fld>
            <a:endParaRPr lang="en-US"/>
          </a:p>
        </p:txBody>
      </p:sp>
    </p:spTree>
    <p:extLst>
      <p:ext uri="{BB962C8B-B14F-4D97-AF65-F5344CB8AC3E}">
        <p14:creationId xmlns:p14="http://schemas.microsoft.com/office/powerpoint/2010/main" val="4182311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78C732-0CF7-40BA-B2E9-AEB45FF1643E}" type="datetime1">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4157888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670D01-D339-4F68-8C79-43C5EC71CFAD}" type="datetime1">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271914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6CFB51-A601-4815-ACCD-83A28BC1E626}" type="datetime1">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367875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2101ADC-9CFD-47E3-B2BB-6F71BD76AA15}" type="datetime1">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fld id="{F5B04B9C-30FB-46A6-A719-B7061929285C}" type="slidenum">
              <a:rPr lang="en-US" smtClean="0"/>
              <a:pPr/>
              <a:t>‹#›</a:t>
            </a:fld>
            <a:endParaRPr lang="en-US" dirty="0"/>
          </a:p>
        </p:txBody>
      </p:sp>
    </p:spTree>
    <p:extLst>
      <p:ext uri="{BB962C8B-B14F-4D97-AF65-F5344CB8AC3E}">
        <p14:creationId xmlns:p14="http://schemas.microsoft.com/office/powerpoint/2010/main" val="52545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C504C4-6ABE-45A3-B7EC-932DD9351551}" type="datetime1">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5102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A5B05-4662-4722-8DEC-B191D1C4C07F}" type="datetime1">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420860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D54AB4-85A3-4000-B913-A7422F16626A}" type="datetime1">
              <a:rPr lang="en-US" smtClean="0"/>
              <a:t>6/16/2022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202385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4BE4AE-1FD8-421E-B48E-D72CA40D38C4}" type="datetime1">
              <a:rPr lang="en-US" smtClean="0"/>
              <a:t>6/16/2022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32365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88285-202F-4956-A9ED-A9A13D9B3EED}" type="datetime1">
              <a:rPr lang="en-US" smtClean="0"/>
              <a:t>6/16/2022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112181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294684-1634-46C0-A940-5B85C16BCFFA}" type="datetime1">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48540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D9A4BE-788F-45EA-B808-40BA87D6B38D}" type="datetime1">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02F90-1448-4EA8-A946-B304CB8BC566}" type="slidenum">
              <a:rPr lang="en-US" smtClean="0"/>
              <a:t>‹#›</a:t>
            </a:fld>
            <a:endParaRPr lang="en-US"/>
          </a:p>
        </p:txBody>
      </p:sp>
    </p:spTree>
    <p:extLst>
      <p:ext uri="{BB962C8B-B14F-4D97-AF65-F5344CB8AC3E}">
        <p14:creationId xmlns:p14="http://schemas.microsoft.com/office/powerpoint/2010/main" val="387647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861C0-2A14-41AC-8C60-86655AA6D99B}" type="datetime1">
              <a:rPr lang="en-US" smtClean="0"/>
              <a:t>6/16/2022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02F90-1448-4EA8-A946-B304CB8BC566}" type="slidenum">
              <a:rPr lang="en-US" smtClean="0"/>
              <a:t>‹#›</a:t>
            </a:fld>
            <a:endParaRPr lang="en-US"/>
          </a:p>
        </p:txBody>
      </p:sp>
    </p:spTree>
    <p:extLst>
      <p:ext uri="{BB962C8B-B14F-4D97-AF65-F5344CB8AC3E}">
        <p14:creationId xmlns:p14="http://schemas.microsoft.com/office/powerpoint/2010/main" val="980718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deadgoodbooks.co.uk/nicholas-searle-realistic-spy-movies/"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fbi.gov/resources/victim-services/seeking-victim-information/seeking-victims-in-yue-vang-investigatio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gregscott.com/the-fbi-and-bureaucracy-and-me/" TargetMode="External"/><Relationship Id="rId2" Type="http://schemas.openxmlformats.org/officeDocument/2006/relationships/hyperlink" Target="http://www.dgregscott.com/gross-security-lapse-hurt-us-senate-campaig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dgregscott.com/solarwinds-fallout-so-what-and-now-what/"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broadbandsearch.net/blog/alarming-cybercrime-statistic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omputerweekly.com/opinion/Its-time-to-accept-that-disinformation-is-a-cyber-security-issue"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news.mit.edu/2018/study-twitter-false-news-travels-faster-true-stories-0308"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dgregscott.com/when-dakota-county-mn-charged-my-11-year-old-grandson-with-5th-degree-assault-for-playing-in-a-park-in-a-costum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investopedia.com/terms/c/circuitbreaker.asp"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dgregscott.com/category/phishy-email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dgregscott.com/internet-trust-mini-seminar/"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dgregscott.com/passwords-must-die-long-live-passphras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csoonline.com/article/2946955/opm-director-resigns-after-unprecedented-data-breach.html"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dgregscott.com/a-radical-not-so-new-idea-to-stop-the-daily-barrage-of-data-breaches/" TargetMode="External"/><Relationship Id="rId2" Type="http://schemas.openxmlformats.org/officeDocument/2006/relationships/hyperlink" Target="https://books.google.com/books?id=PsUzAQAAMAAJ&amp;printsec=frontcover&amp;source=gbs_ge_summary_r&amp;cad=0#v=onepage&amp;q&amp;f=fals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www.dgregscott.com/time-to-man-up-swallow-my-prid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dgregscott.com/social-media-mobs-not-just-fringe-groups-any-more/"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mailto:gregscott@dgregscott.com" TargetMode="External"/><Relationship Id="rId7" Type="http://schemas.openxmlformats.org/officeDocument/2006/relationships/hyperlink" Target="https://www.youtube.com/channel/UCBtDWsqzMZ_RB94I_F4cnRQ" TargetMode="External"/><Relationship Id="rId2" Type="http://schemas.openxmlformats.org/officeDocument/2006/relationships/hyperlink" Target="mailto:gscott@redhat.com" TargetMode="External"/><Relationship Id="rId1" Type="http://schemas.openxmlformats.org/officeDocument/2006/relationships/slideLayout" Target="../slideLayouts/slideLayout2.xml"/><Relationship Id="rId6" Type="http://schemas.openxmlformats.org/officeDocument/2006/relationships/hyperlink" Target="https://www.facebook.com/D-Greg-Scott-author-112197323547623" TargetMode="External"/><Relationship Id="rId5" Type="http://schemas.openxmlformats.org/officeDocument/2006/relationships/hyperlink" Target="https://www.linkedin.com/in/dgregscott/" TargetMode="External"/><Relationship Id="rId10" Type="http://schemas.openxmlformats.org/officeDocument/2006/relationships/image" Target="../media/image62.jpeg"/><Relationship Id="rId4" Type="http://schemas.openxmlformats.org/officeDocument/2006/relationships/hyperlink" Target="https://www.dgregscott.com/" TargetMode="External"/><Relationship Id="rId9"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hyperlink" Target="https://www.dgregscott.com/solarwinds-fallout-so-what-and-now-what/"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deadgoodbooks.co.uk/nicholas-searle-realistic-spy-movie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deadgoodbooks.co.uk/nicholas-searle-realistic-spy-movi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05C0-5E8E-42F7-B5CE-8F3237F8F2B7}"/>
              </a:ext>
            </a:extLst>
          </p:cNvPr>
          <p:cNvSpPr>
            <a:spLocks noGrp="1"/>
          </p:cNvSpPr>
          <p:nvPr>
            <p:ph type="ctrTitle"/>
          </p:nvPr>
        </p:nvSpPr>
        <p:spPr>
          <a:xfrm>
            <a:off x="1523999" y="763934"/>
            <a:ext cx="9144000" cy="891967"/>
          </a:xfrm>
        </p:spPr>
        <p:txBody>
          <a:bodyPr>
            <a:normAutofit fontScale="90000"/>
          </a:bodyPr>
          <a:lstStyle/>
          <a:p>
            <a:r>
              <a:rPr lang="en-US" dirty="0">
                <a:solidFill>
                  <a:schemeClr val="bg1"/>
                </a:solidFill>
              </a:rPr>
              <a:t>Cybersecurity</a:t>
            </a:r>
          </a:p>
        </p:txBody>
      </p:sp>
      <p:sp>
        <p:nvSpPr>
          <p:cNvPr id="3" name="Subtitle 2">
            <a:extLst>
              <a:ext uri="{FF2B5EF4-FFF2-40B4-BE49-F238E27FC236}">
                <a16:creationId xmlns:a16="http://schemas.microsoft.com/office/drawing/2014/main" id="{83E1A8AE-427D-4669-A90E-D243C977F5F8}"/>
              </a:ext>
            </a:extLst>
          </p:cNvPr>
          <p:cNvSpPr>
            <a:spLocks noGrp="1"/>
          </p:cNvSpPr>
          <p:nvPr>
            <p:ph type="subTitle" idx="1"/>
          </p:nvPr>
        </p:nvSpPr>
        <p:spPr>
          <a:xfrm>
            <a:off x="1524000" y="1979192"/>
            <a:ext cx="9144000" cy="1655762"/>
          </a:xfrm>
        </p:spPr>
        <p:txBody>
          <a:bodyPr>
            <a:normAutofit/>
          </a:bodyPr>
          <a:lstStyle/>
          <a:p>
            <a:r>
              <a:rPr lang="en-US" sz="3600" b="1" dirty="0">
                <a:solidFill>
                  <a:srgbClr val="FFFF00"/>
                </a:solidFill>
              </a:rPr>
              <a:t>What</a:t>
            </a:r>
            <a:r>
              <a:rPr lang="en-US" sz="3600" dirty="0">
                <a:solidFill>
                  <a:schemeClr val="bg1"/>
                </a:solidFill>
              </a:rPr>
              <a:t> We’re up Against and </a:t>
            </a:r>
            <a:r>
              <a:rPr lang="en-US" sz="3600" dirty="0">
                <a:solidFill>
                  <a:srgbClr val="FFFF00"/>
                </a:solidFill>
              </a:rPr>
              <a:t>How</a:t>
            </a:r>
            <a:r>
              <a:rPr lang="en-US" sz="3600" dirty="0">
                <a:solidFill>
                  <a:schemeClr val="bg1"/>
                </a:solidFill>
              </a:rPr>
              <a:t> to Kick Bad Guys’ Butts</a:t>
            </a:r>
          </a:p>
        </p:txBody>
      </p:sp>
      <p:sp>
        <p:nvSpPr>
          <p:cNvPr id="4" name="Slide Number Placeholder 3">
            <a:extLst>
              <a:ext uri="{FF2B5EF4-FFF2-40B4-BE49-F238E27FC236}">
                <a16:creationId xmlns:a16="http://schemas.microsoft.com/office/drawing/2014/main" id="{AD9F66C1-BEAD-4C9E-9B93-F85E2BA9C9E4}"/>
              </a:ext>
            </a:extLst>
          </p:cNvPr>
          <p:cNvSpPr>
            <a:spLocks noGrp="1"/>
          </p:cNvSpPr>
          <p:nvPr>
            <p:ph type="sldNum" sz="quarter" idx="12"/>
          </p:nvPr>
        </p:nvSpPr>
        <p:spPr/>
        <p:txBody>
          <a:bodyPr/>
          <a:lstStyle/>
          <a:p>
            <a:fld id="{F5B04B9C-30FB-46A6-A719-B7061929285C}" type="slidenum">
              <a:rPr lang="en-US" smtClean="0"/>
              <a:pPr/>
              <a:t>1</a:t>
            </a:fld>
            <a:endParaRPr lang="en-US" dirty="0"/>
          </a:p>
        </p:txBody>
      </p:sp>
      <p:pic>
        <p:nvPicPr>
          <p:cNvPr id="5" name="Picture 4">
            <a:extLst>
              <a:ext uri="{FF2B5EF4-FFF2-40B4-BE49-F238E27FC236}">
                <a16:creationId xmlns:a16="http://schemas.microsoft.com/office/drawing/2014/main" id="{83A1788F-B216-4D7B-B1CA-EF5C4B9706D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3552880"/>
            <a:ext cx="5943600" cy="1264920"/>
          </a:xfrm>
          <a:prstGeom prst="rect">
            <a:avLst/>
          </a:prstGeom>
          <a:noFill/>
          <a:ln>
            <a:noFill/>
          </a:ln>
        </p:spPr>
      </p:pic>
      <p:sp>
        <p:nvSpPr>
          <p:cNvPr id="6" name="TextBox 5">
            <a:extLst>
              <a:ext uri="{FF2B5EF4-FFF2-40B4-BE49-F238E27FC236}">
                <a16:creationId xmlns:a16="http://schemas.microsoft.com/office/drawing/2014/main" id="{DEC35483-EEE4-420D-BE8A-D8A0F16EB390}"/>
              </a:ext>
            </a:extLst>
          </p:cNvPr>
          <p:cNvSpPr txBox="1"/>
          <p:nvPr/>
        </p:nvSpPr>
        <p:spPr>
          <a:xfrm>
            <a:off x="4957707" y="5263909"/>
            <a:ext cx="2276585" cy="646331"/>
          </a:xfrm>
          <a:prstGeom prst="rect">
            <a:avLst/>
          </a:prstGeom>
          <a:noFill/>
        </p:spPr>
        <p:txBody>
          <a:bodyPr wrap="none" rtlCol="0">
            <a:spAutoFit/>
          </a:bodyPr>
          <a:lstStyle/>
          <a:p>
            <a:r>
              <a:rPr lang="en-US" dirty="0">
                <a:solidFill>
                  <a:schemeClr val="bg1"/>
                </a:solidFill>
              </a:rPr>
              <a:t>CISSP Number 358671</a:t>
            </a:r>
          </a:p>
          <a:p>
            <a:endParaRPr lang="en-US" dirty="0"/>
          </a:p>
        </p:txBody>
      </p:sp>
    </p:spTree>
    <p:extLst>
      <p:ext uri="{BB962C8B-B14F-4D97-AF65-F5344CB8AC3E}">
        <p14:creationId xmlns:p14="http://schemas.microsoft.com/office/powerpoint/2010/main" val="123611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BC52-A354-43CA-A84D-56CAD94110E5}"/>
              </a:ext>
            </a:extLst>
          </p:cNvPr>
          <p:cNvSpPr>
            <a:spLocks noGrp="1"/>
          </p:cNvSpPr>
          <p:nvPr>
            <p:ph type="title"/>
          </p:nvPr>
        </p:nvSpPr>
        <p:spPr>
          <a:xfrm>
            <a:off x="838200" y="502102"/>
            <a:ext cx="10515600" cy="1590675"/>
          </a:xfrm>
        </p:spPr>
        <p:txBody>
          <a:bodyPr>
            <a:normAutofit/>
          </a:bodyPr>
          <a:lstStyle/>
          <a:p>
            <a:r>
              <a:rPr lang="en-US" dirty="0"/>
              <a:t>Q: How would bad guys plant bugs in every good-guy room in the world? </a:t>
            </a:r>
          </a:p>
        </p:txBody>
      </p:sp>
      <p:sp>
        <p:nvSpPr>
          <p:cNvPr id="4" name="Slide Number Placeholder 3">
            <a:extLst>
              <a:ext uri="{FF2B5EF4-FFF2-40B4-BE49-F238E27FC236}">
                <a16:creationId xmlns:a16="http://schemas.microsoft.com/office/drawing/2014/main" id="{9DCBF38C-12D7-4181-96C4-75FEBEFC7345}"/>
              </a:ext>
            </a:extLst>
          </p:cNvPr>
          <p:cNvSpPr>
            <a:spLocks noGrp="1"/>
          </p:cNvSpPr>
          <p:nvPr>
            <p:ph type="sldNum" sz="quarter" idx="12"/>
          </p:nvPr>
        </p:nvSpPr>
        <p:spPr/>
        <p:txBody>
          <a:bodyPr/>
          <a:lstStyle/>
          <a:p>
            <a:fld id="{F5B04B9C-30FB-46A6-A719-B7061929285C}" type="slidenum">
              <a:rPr lang="en-US" smtClean="0"/>
              <a:pPr/>
              <a:t>10</a:t>
            </a:fld>
            <a:endParaRPr lang="en-US" dirty="0"/>
          </a:p>
        </p:txBody>
      </p:sp>
      <p:sp>
        <p:nvSpPr>
          <p:cNvPr id="5" name="TextBox 4">
            <a:extLst>
              <a:ext uri="{FF2B5EF4-FFF2-40B4-BE49-F238E27FC236}">
                <a16:creationId xmlns:a16="http://schemas.microsoft.com/office/drawing/2014/main" id="{33285579-BBCC-475F-9FB4-B4A1EF4775CE}"/>
              </a:ext>
            </a:extLst>
          </p:cNvPr>
          <p:cNvSpPr txBox="1"/>
          <p:nvPr/>
        </p:nvSpPr>
        <p:spPr>
          <a:xfrm>
            <a:off x="838200" y="5690274"/>
            <a:ext cx="10014857" cy="369332"/>
          </a:xfrm>
          <a:prstGeom prst="rect">
            <a:avLst/>
          </a:prstGeom>
          <a:noFill/>
        </p:spPr>
        <p:txBody>
          <a:bodyPr wrap="square" rtlCol="0">
            <a:spAutoFit/>
          </a:bodyPr>
          <a:lstStyle/>
          <a:p>
            <a:r>
              <a:rPr lang="en-US" dirty="0">
                <a:solidFill>
                  <a:schemeClr val="bg1"/>
                </a:solidFill>
              </a:rPr>
              <a:t>Image from </a:t>
            </a:r>
            <a:r>
              <a:rPr lang="en-US" dirty="0">
                <a:solidFill>
                  <a:schemeClr val="bg1"/>
                </a:solidFill>
                <a:hlinkClick r:id="rId2"/>
              </a:rPr>
              <a:t>https://www.deadgoodbooks.co.uk/nicholas-searle-realistic-spy-movies/</a:t>
            </a:r>
            <a:r>
              <a:rPr lang="en-US" dirty="0">
                <a:solidFill>
                  <a:schemeClr val="bg1"/>
                </a:solidFill>
              </a:rPr>
              <a:t> </a:t>
            </a:r>
          </a:p>
        </p:txBody>
      </p:sp>
      <p:pic>
        <p:nvPicPr>
          <p:cNvPr id="18" name="Picture 2" descr="5 of the most realistic spy movies - Dead Good">
            <a:extLst>
              <a:ext uri="{FF2B5EF4-FFF2-40B4-BE49-F238E27FC236}">
                <a16:creationId xmlns:a16="http://schemas.microsoft.com/office/drawing/2014/main" id="{0DB70CE7-9D4C-4443-9D07-57EB54C7B2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57" y="2611384"/>
            <a:ext cx="2479765" cy="9724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5 of the most realistic spy movies - Dead Good">
            <a:extLst>
              <a:ext uri="{FF2B5EF4-FFF2-40B4-BE49-F238E27FC236}">
                <a16:creationId xmlns:a16="http://schemas.microsoft.com/office/drawing/2014/main" id="{8A7710A0-B4BB-4139-9729-5B1D0A013E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7164" y="2623630"/>
            <a:ext cx="2479765" cy="9724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5 of the most realistic spy movies - Dead Good">
            <a:extLst>
              <a:ext uri="{FF2B5EF4-FFF2-40B4-BE49-F238E27FC236}">
                <a16:creationId xmlns:a16="http://schemas.microsoft.com/office/drawing/2014/main" id="{2D3C3779-3F40-41DE-B37D-9F508583AA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129" y="2611382"/>
            <a:ext cx="2479765" cy="9724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5 of the most realistic spy movies - Dead Good">
            <a:extLst>
              <a:ext uri="{FF2B5EF4-FFF2-40B4-BE49-F238E27FC236}">
                <a16:creationId xmlns:a16="http://schemas.microsoft.com/office/drawing/2014/main" id="{4FA030F6-58F4-4E0D-992B-4FB900E0AC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1092" y="2611383"/>
            <a:ext cx="2479765" cy="9724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5 of the most realistic crime movies: The Lives of Others">
            <a:extLst>
              <a:ext uri="{FF2B5EF4-FFF2-40B4-BE49-F238E27FC236}">
                <a16:creationId xmlns:a16="http://schemas.microsoft.com/office/drawing/2014/main" id="{FCB197C0-D1B4-4024-9E16-6B11D90E22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7" y="3889854"/>
            <a:ext cx="2479767" cy="9724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5 of the most realistic crime movies: The Lives of Others">
            <a:extLst>
              <a:ext uri="{FF2B5EF4-FFF2-40B4-BE49-F238E27FC236}">
                <a16:creationId xmlns:a16="http://schemas.microsoft.com/office/drawing/2014/main" id="{2F7895B0-D929-4091-AB9C-6CD8D7B21A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7162" y="3880582"/>
            <a:ext cx="2479767" cy="9724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5 of the most realistic crime movies: The Lives of Others">
            <a:extLst>
              <a:ext uri="{FF2B5EF4-FFF2-40B4-BE49-F238E27FC236}">
                <a16:creationId xmlns:a16="http://schemas.microsoft.com/office/drawing/2014/main" id="{DC425550-14F2-4533-8BC6-B5C11DD4B5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9127" y="3889854"/>
            <a:ext cx="2479767" cy="9724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5 of the most realistic crime movies: The Lives of Others">
            <a:extLst>
              <a:ext uri="{FF2B5EF4-FFF2-40B4-BE49-F238E27FC236}">
                <a16:creationId xmlns:a16="http://schemas.microsoft.com/office/drawing/2014/main" id="{54E68474-B4D1-4C77-9C89-27C3558F75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1092" y="3885852"/>
            <a:ext cx="2479767" cy="97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017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BC52-A354-43CA-A84D-56CAD94110E5}"/>
              </a:ext>
            </a:extLst>
          </p:cNvPr>
          <p:cNvSpPr>
            <a:spLocks noGrp="1"/>
          </p:cNvSpPr>
          <p:nvPr>
            <p:ph type="title"/>
          </p:nvPr>
        </p:nvSpPr>
        <p:spPr>
          <a:xfrm>
            <a:off x="838200" y="136525"/>
            <a:ext cx="10515600" cy="1043783"/>
          </a:xfrm>
        </p:spPr>
        <p:txBody>
          <a:bodyPr/>
          <a:lstStyle/>
          <a:p>
            <a:r>
              <a:rPr lang="en-US" dirty="0"/>
              <a:t>A: Take over the lightbulb factory</a:t>
            </a:r>
          </a:p>
        </p:txBody>
      </p:sp>
      <p:sp>
        <p:nvSpPr>
          <p:cNvPr id="4" name="Slide Number Placeholder 3">
            <a:extLst>
              <a:ext uri="{FF2B5EF4-FFF2-40B4-BE49-F238E27FC236}">
                <a16:creationId xmlns:a16="http://schemas.microsoft.com/office/drawing/2014/main" id="{9DCBF38C-12D7-4181-96C4-75FEBEFC7345}"/>
              </a:ext>
            </a:extLst>
          </p:cNvPr>
          <p:cNvSpPr>
            <a:spLocks noGrp="1"/>
          </p:cNvSpPr>
          <p:nvPr>
            <p:ph type="sldNum" sz="quarter" idx="12"/>
          </p:nvPr>
        </p:nvSpPr>
        <p:spPr/>
        <p:txBody>
          <a:bodyPr/>
          <a:lstStyle/>
          <a:p>
            <a:fld id="{F5B04B9C-30FB-46A6-A719-B7061929285C}" type="slidenum">
              <a:rPr lang="en-US" smtClean="0"/>
              <a:pPr/>
              <a:t>11</a:t>
            </a:fld>
            <a:endParaRPr lang="en-US" dirty="0"/>
          </a:p>
        </p:txBody>
      </p:sp>
      <p:pic>
        <p:nvPicPr>
          <p:cNvPr id="6" name="Picture 5">
            <a:extLst>
              <a:ext uri="{FF2B5EF4-FFF2-40B4-BE49-F238E27FC236}">
                <a16:creationId xmlns:a16="http://schemas.microsoft.com/office/drawing/2014/main" id="{7D1D03C7-299A-4FC8-8234-C46671D7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573" y="1326791"/>
            <a:ext cx="7790853" cy="3787221"/>
          </a:xfrm>
          <a:prstGeom prst="rect">
            <a:avLst/>
          </a:prstGeom>
        </p:spPr>
      </p:pic>
      <p:sp>
        <p:nvSpPr>
          <p:cNvPr id="9" name="TextBox 8">
            <a:extLst>
              <a:ext uri="{FF2B5EF4-FFF2-40B4-BE49-F238E27FC236}">
                <a16:creationId xmlns:a16="http://schemas.microsoft.com/office/drawing/2014/main" id="{27BD8570-8A5B-4751-847A-1F38A099FB54}"/>
              </a:ext>
            </a:extLst>
          </p:cNvPr>
          <p:cNvSpPr txBox="1"/>
          <p:nvPr/>
        </p:nvSpPr>
        <p:spPr>
          <a:xfrm>
            <a:off x="355599" y="5247247"/>
            <a:ext cx="11480800" cy="1200329"/>
          </a:xfrm>
          <a:prstGeom prst="rect">
            <a:avLst/>
          </a:prstGeom>
          <a:noFill/>
        </p:spPr>
        <p:txBody>
          <a:bodyPr wrap="square" rtlCol="0">
            <a:spAutoFit/>
          </a:bodyPr>
          <a:lstStyle/>
          <a:p>
            <a:r>
              <a:rPr lang="en-US" sz="3600" dirty="0">
                <a:solidFill>
                  <a:schemeClr val="bg1"/>
                </a:solidFill>
              </a:rPr>
              <a:t>Plant bugs in every lightbulb.</a:t>
            </a:r>
          </a:p>
          <a:p>
            <a:r>
              <a:rPr lang="en-US" sz="3600" dirty="0">
                <a:solidFill>
                  <a:schemeClr val="bg1"/>
                </a:solidFill>
              </a:rPr>
              <a:t>When good guys change bulbs, bad guys own another room.</a:t>
            </a:r>
          </a:p>
        </p:txBody>
      </p:sp>
    </p:spTree>
    <p:extLst>
      <p:ext uri="{BB962C8B-B14F-4D97-AF65-F5344CB8AC3E}">
        <p14:creationId xmlns:p14="http://schemas.microsoft.com/office/powerpoint/2010/main" val="3417268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D31C-781A-4B46-8CAB-B453302A40A9}"/>
              </a:ext>
            </a:extLst>
          </p:cNvPr>
          <p:cNvSpPr>
            <a:spLocks noGrp="1"/>
          </p:cNvSpPr>
          <p:nvPr>
            <p:ph type="title"/>
          </p:nvPr>
        </p:nvSpPr>
        <p:spPr/>
        <p:txBody>
          <a:bodyPr/>
          <a:lstStyle/>
          <a:p>
            <a:r>
              <a:rPr lang="en-US" dirty="0"/>
              <a:t>But I’m not big enough for anyone to attack</a:t>
            </a:r>
          </a:p>
        </p:txBody>
      </p:sp>
      <p:sp>
        <p:nvSpPr>
          <p:cNvPr id="4" name="Slide Number Placeholder 3">
            <a:extLst>
              <a:ext uri="{FF2B5EF4-FFF2-40B4-BE49-F238E27FC236}">
                <a16:creationId xmlns:a16="http://schemas.microsoft.com/office/drawing/2014/main" id="{271DA721-2ACC-4405-8134-4186E975C91B}"/>
              </a:ext>
            </a:extLst>
          </p:cNvPr>
          <p:cNvSpPr>
            <a:spLocks noGrp="1"/>
          </p:cNvSpPr>
          <p:nvPr>
            <p:ph type="sldNum" sz="quarter" idx="12"/>
          </p:nvPr>
        </p:nvSpPr>
        <p:spPr/>
        <p:txBody>
          <a:bodyPr/>
          <a:lstStyle/>
          <a:p>
            <a:fld id="{F5B04B9C-30FB-46A6-A719-B7061929285C}" type="slidenum">
              <a:rPr lang="en-US" smtClean="0"/>
              <a:pPr/>
              <a:t>12</a:t>
            </a:fld>
            <a:endParaRPr lang="en-US" dirty="0"/>
          </a:p>
        </p:txBody>
      </p:sp>
      <p:pic>
        <p:nvPicPr>
          <p:cNvPr id="9" name="Picture 8">
            <a:extLst>
              <a:ext uri="{FF2B5EF4-FFF2-40B4-BE49-F238E27FC236}">
                <a16:creationId xmlns:a16="http://schemas.microsoft.com/office/drawing/2014/main" id="{11B210E5-1003-442E-B1A5-102DCC510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995" y="2208753"/>
            <a:ext cx="6516009" cy="3629532"/>
          </a:xfrm>
          <a:prstGeom prst="rect">
            <a:avLst/>
          </a:prstGeom>
        </p:spPr>
      </p:pic>
    </p:spTree>
    <p:extLst>
      <p:ext uri="{BB962C8B-B14F-4D97-AF65-F5344CB8AC3E}">
        <p14:creationId xmlns:p14="http://schemas.microsoft.com/office/powerpoint/2010/main" val="403581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FB70-27CB-9742-2EBF-BE6BF5849C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BCD436-3FFD-C297-A82A-F2671C764CC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D883138-B6E1-087E-45F7-0ED589D22CD8}"/>
              </a:ext>
            </a:extLst>
          </p:cNvPr>
          <p:cNvSpPr>
            <a:spLocks noGrp="1"/>
          </p:cNvSpPr>
          <p:nvPr>
            <p:ph type="sldNum" sz="quarter" idx="12"/>
          </p:nvPr>
        </p:nvSpPr>
        <p:spPr/>
        <p:txBody>
          <a:bodyPr/>
          <a:lstStyle/>
          <a:p>
            <a:fld id="{F5B04B9C-30FB-46A6-A719-B7061929285C}" type="slidenum">
              <a:rPr lang="en-US" smtClean="0"/>
              <a:pPr/>
              <a:t>13</a:t>
            </a:fld>
            <a:endParaRPr lang="en-US" dirty="0"/>
          </a:p>
        </p:txBody>
      </p:sp>
      <p:pic>
        <p:nvPicPr>
          <p:cNvPr id="6" name="Picture 5">
            <a:extLst>
              <a:ext uri="{FF2B5EF4-FFF2-40B4-BE49-F238E27FC236}">
                <a16:creationId xmlns:a16="http://schemas.microsoft.com/office/drawing/2014/main" id="{7BB45B08-35AA-4E82-CD3B-065A41FD8F4C}"/>
              </a:ext>
            </a:extLst>
          </p:cNvPr>
          <p:cNvPicPr>
            <a:picLocks noChangeAspect="1"/>
          </p:cNvPicPr>
          <p:nvPr/>
        </p:nvPicPr>
        <p:blipFill>
          <a:blip r:embed="rId2"/>
          <a:stretch>
            <a:fillRect/>
          </a:stretch>
        </p:blipFill>
        <p:spPr>
          <a:xfrm>
            <a:off x="177152" y="0"/>
            <a:ext cx="11837695" cy="6858000"/>
          </a:xfrm>
          <a:prstGeom prst="rect">
            <a:avLst/>
          </a:prstGeom>
        </p:spPr>
      </p:pic>
    </p:spTree>
    <p:extLst>
      <p:ext uri="{BB962C8B-B14F-4D97-AF65-F5344CB8AC3E}">
        <p14:creationId xmlns:p14="http://schemas.microsoft.com/office/powerpoint/2010/main" val="300112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D5A42C-C10E-38CE-441A-6F35B07EA507}"/>
              </a:ext>
            </a:extLst>
          </p:cNvPr>
          <p:cNvSpPr>
            <a:spLocks noGrp="1"/>
          </p:cNvSpPr>
          <p:nvPr>
            <p:ph idx="1"/>
          </p:nvPr>
        </p:nvSpPr>
        <p:spPr>
          <a:xfrm>
            <a:off x="8418286" y="348343"/>
            <a:ext cx="3556836" cy="5828620"/>
          </a:xfrm>
        </p:spPr>
        <p:txBody>
          <a:bodyPr>
            <a:normAutofit/>
          </a:bodyPr>
          <a:lstStyle/>
          <a:p>
            <a:r>
              <a:rPr lang="en-US" dirty="0"/>
              <a:t>FBI Supervisory Special Agent Brenda Born says Chu Vang targeted 500 minors.</a:t>
            </a:r>
          </a:p>
          <a:p>
            <a:r>
              <a:rPr lang="en-US" dirty="0"/>
              <a:t>"We were able to uncover approximately </a:t>
            </a:r>
            <a:r>
              <a:rPr lang="en-US" dirty="0">
                <a:hlinkClick r:id="rId2"/>
              </a:rPr>
              <a:t>75 identifications and monikers</a:t>
            </a:r>
            <a:r>
              <a:rPr lang="en-US" dirty="0"/>
              <a:t> he was using to communicate with the victims," Born said.</a:t>
            </a:r>
          </a:p>
          <a:p>
            <a:endParaRPr lang="en-US" dirty="0"/>
          </a:p>
        </p:txBody>
      </p:sp>
      <p:sp>
        <p:nvSpPr>
          <p:cNvPr id="4" name="Slide Number Placeholder 3">
            <a:extLst>
              <a:ext uri="{FF2B5EF4-FFF2-40B4-BE49-F238E27FC236}">
                <a16:creationId xmlns:a16="http://schemas.microsoft.com/office/drawing/2014/main" id="{85018432-9DBE-F4D6-9279-E351A7624C6B}"/>
              </a:ext>
            </a:extLst>
          </p:cNvPr>
          <p:cNvSpPr>
            <a:spLocks noGrp="1"/>
          </p:cNvSpPr>
          <p:nvPr>
            <p:ph type="sldNum" sz="quarter" idx="12"/>
          </p:nvPr>
        </p:nvSpPr>
        <p:spPr/>
        <p:txBody>
          <a:bodyPr/>
          <a:lstStyle/>
          <a:p>
            <a:fld id="{F5B04B9C-30FB-46A6-A719-B7061929285C}" type="slidenum">
              <a:rPr lang="en-US" smtClean="0"/>
              <a:pPr/>
              <a:t>14</a:t>
            </a:fld>
            <a:endParaRPr lang="en-US" dirty="0"/>
          </a:p>
        </p:txBody>
      </p:sp>
      <p:pic>
        <p:nvPicPr>
          <p:cNvPr id="6" name="Picture 5">
            <a:extLst>
              <a:ext uri="{FF2B5EF4-FFF2-40B4-BE49-F238E27FC236}">
                <a16:creationId xmlns:a16="http://schemas.microsoft.com/office/drawing/2014/main" id="{DBF184C4-99A7-B567-A416-13C3D711989A}"/>
              </a:ext>
            </a:extLst>
          </p:cNvPr>
          <p:cNvPicPr>
            <a:picLocks noChangeAspect="1"/>
          </p:cNvPicPr>
          <p:nvPr/>
        </p:nvPicPr>
        <p:blipFill>
          <a:blip r:embed="rId3"/>
          <a:stretch>
            <a:fillRect/>
          </a:stretch>
        </p:blipFill>
        <p:spPr>
          <a:xfrm>
            <a:off x="0" y="0"/>
            <a:ext cx="8302171" cy="6167327"/>
          </a:xfrm>
          <a:prstGeom prst="rect">
            <a:avLst/>
          </a:prstGeom>
        </p:spPr>
      </p:pic>
      <p:sp>
        <p:nvSpPr>
          <p:cNvPr id="7" name="Content Placeholder 2">
            <a:extLst>
              <a:ext uri="{FF2B5EF4-FFF2-40B4-BE49-F238E27FC236}">
                <a16:creationId xmlns:a16="http://schemas.microsoft.com/office/drawing/2014/main" id="{7D05F231-4465-139B-F759-C1D0D9344F3B}"/>
              </a:ext>
            </a:extLst>
          </p:cNvPr>
          <p:cNvSpPr txBox="1">
            <a:spLocks/>
          </p:cNvSpPr>
          <p:nvPr/>
        </p:nvSpPr>
        <p:spPr>
          <a:xfrm>
            <a:off x="725714" y="6302264"/>
            <a:ext cx="9782629" cy="41921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FF00"/>
                </a:solidFill>
              </a:rPr>
              <a:t>https://www.kare11.com/article/news/local/breaking-the-news/fbi-looking-for-more-victims-of-st-paul-sextortion-case/89-ae338020-6790-4f8f-8a41-491a1d292741</a:t>
            </a:r>
          </a:p>
          <a:p>
            <a:endParaRPr lang="en-US" dirty="0"/>
          </a:p>
        </p:txBody>
      </p:sp>
    </p:spTree>
    <p:extLst>
      <p:ext uri="{BB962C8B-B14F-4D97-AF65-F5344CB8AC3E}">
        <p14:creationId xmlns:p14="http://schemas.microsoft.com/office/powerpoint/2010/main" val="2637448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D6CB-B223-ED00-6D93-10D0C4365F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2F439F-F28F-EB8B-827B-18F430ED8CD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5A79C43-2F0C-E15C-7C06-1F95695FC487}"/>
              </a:ext>
            </a:extLst>
          </p:cNvPr>
          <p:cNvSpPr>
            <a:spLocks noGrp="1"/>
          </p:cNvSpPr>
          <p:nvPr>
            <p:ph type="sldNum" sz="quarter" idx="12"/>
          </p:nvPr>
        </p:nvSpPr>
        <p:spPr/>
        <p:txBody>
          <a:bodyPr/>
          <a:lstStyle/>
          <a:p>
            <a:fld id="{F5B04B9C-30FB-46A6-A719-B7061929285C}" type="slidenum">
              <a:rPr lang="en-US" smtClean="0"/>
              <a:pPr/>
              <a:t>15</a:t>
            </a:fld>
            <a:endParaRPr lang="en-US" dirty="0"/>
          </a:p>
        </p:txBody>
      </p:sp>
      <p:pic>
        <p:nvPicPr>
          <p:cNvPr id="8" name="Picture 7">
            <a:extLst>
              <a:ext uri="{FF2B5EF4-FFF2-40B4-BE49-F238E27FC236}">
                <a16:creationId xmlns:a16="http://schemas.microsoft.com/office/drawing/2014/main" id="{8F3C3014-E089-8D0D-7779-89656691CBE1}"/>
              </a:ext>
            </a:extLst>
          </p:cNvPr>
          <p:cNvPicPr>
            <a:picLocks noChangeAspect="1"/>
          </p:cNvPicPr>
          <p:nvPr/>
        </p:nvPicPr>
        <p:blipFill>
          <a:blip r:embed="rId2"/>
          <a:stretch>
            <a:fillRect/>
          </a:stretch>
        </p:blipFill>
        <p:spPr>
          <a:xfrm>
            <a:off x="457932" y="0"/>
            <a:ext cx="11276135" cy="6858000"/>
          </a:xfrm>
          <a:prstGeom prst="rect">
            <a:avLst/>
          </a:prstGeom>
        </p:spPr>
      </p:pic>
    </p:spTree>
    <p:extLst>
      <p:ext uri="{BB962C8B-B14F-4D97-AF65-F5344CB8AC3E}">
        <p14:creationId xmlns:p14="http://schemas.microsoft.com/office/powerpoint/2010/main" val="3984020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29E9-3ECA-6AE6-9B50-B4361B8EDD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384A34-BA42-F810-DD4A-86E2E80DD99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656D1B7-11CF-148C-6BC3-7A58DE9FFD77}"/>
              </a:ext>
            </a:extLst>
          </p:cNvPr>
          <p:cNvSpPr>
            <a:spLocks noGrp="1"/>
          </p:cNvSpPr>
          <p:nvPr>
            <p:ph type="sldNum" sz="quarter" idx="12"/>
          </p:nvPr>
        </p:nvSpPr>
        <p:spPr/>
        <p:txBody>
          <a:bodyPr/>
          <a:lstStyle/>
          <a:p>
            <a:fld id="{F5B04B9C-30FB-46A6-A719-B7061929285C}" type="slidenum">
              <a:rPr lang="en-US" smtClean="0"/>
              <a:pPr/>
              <a:t>16</a:t>
            </a:fld>
            <a:endParaRPr lang="en-US" dirty="0"/>
          </a:p>
        </p:txBody>
      </p:sp>
      <p:pic>
        <p:nvPicPr>
          <p:cNvPr id="6" name="Picture 5">
            <a:extLst>
              <a:ext uri="{FF2B5EF4-FFF2-40B4-BE49-F238E27FC236}">
                <a16:creationId xmlns:a16="http://schemas.microsoft.com/office/drawing/2014/main" id="{17643954-436B-E89A-B7E5-44AF6083A1C2}"/>
              </a:ext>
            </a:extLst>
          </p:cNvPr>
          <p:cNvPicPr>
            <a:picLocks noChangeAspect="1"/>
          </p:cNvPicPr>
          <p:nvPr/>
        </p:nvPicPr>
        <p:blipFill>
          <a:blip r:embed="rId2"/>
          <a:stretch>
            <a:fillRect/>
          </a:stretch>
        </p:blipFill>
        <p:spPr>
          <a:xfrm>
            <a:off x="457932" y="0"/>
            <a:ext cx="11276135" cy="6858000"/>
          </a:xfrm>
          <a:prstGeom prst="rect">
            <a:avLst/>
          </a:prstGeom>
        </p:spPr>
      </p:pic>
    </p:spTree>
    <p:extLst>
      <p:ext uri="{BB962C8B-B14F-4D97-AF65-F5344CB8AC3E}">
        <p14:creationId xmlns:p14="http://schemas.microsoft.com/office/powerpoint/2010/main" val="3691580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4" y="138546"/>
            <a:ext cx="10785766" cy="829108"/>
          </a:xfrm>
        </p:spPr>
        <p:txBody>
          <a:bodyPr/>
          <a:lstStyle/>
          <a:p>
            <a:pPr algn="ctr"/>
            <a:r>
              <a:rPr lang="en-US" dirty="0"/>
              <a:t>Here’s where it gets personal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552" y="967654"/>
            <a:ext cx="7550729" cy="5663047"/>
          </a:xfrm>
          <a:prstGeom prst="rect">
            <a:avLst/>
          </a:prstGeom>
        </p:spPr>
      </p:pic>
      <p:sp>
        <p:nvSpPr>
          <p:cNvPr id="3" name="Slide Number Placeholder 2">
            <a:extLst>
              <a:ext uri="{FF2B5EF4-FFF2-40B4-BE49-F238E27FC236}">
                <a16:creationId xmlns:a16="http://schemas.microsoft.com/office/drawing/2014/main" id="{859D2BCA-BCC0-440A-BB82-5328AA4F98D4}"/>
              </a:ext>
            </a:extLst>
          </p:cNvPr>
          <p:cNvSpPr>
            <a:spLocks noGrp="1"/>
          </p:cNvSpPr>
          <p:nvPr>
            <p:ph type="sldNum" sz="quarter" idx="12"/>
          </p:nvPr>
        </p:nvSpPr>
        <p:spPr/>
        <p:txBody>
          <a:bodyPr/>
          <a:lstStyle/>
          <a:p>
            <a:fld id="{F5B04B9C-30FB-46A6-A719-B7061929285C}" type="slidenum">
              <a:rPr lang="en-US" smtClean="0"/>
              <a:pPr/>
              <a:t>17</a:t>
            </a:fld>
            <a:endParaRPr lang="en-US" dirty="0"/>
          </a:p>
        </p:txBody>
      </p:sp>
    </p:spTree>
    <p:extLst>
      <p:ext uri="{BB962C8B-B14F-4D97-AF65-F5344CB8AC3E}">
        <p14:creationId xmlns:p14="http://schemas.microsoft.com/office/powerpoint/2010/main" val="2684433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4805"/>
          </a:xfrm>
        </p:spPr>
        <p:txBody>
          <a:bodyPr/>
          <a:lstStyle/>
          <a:p>
            <a:r>
              <a:rPr lang="en-US" dirty="0"/>
              <a:t>I am a repeat cyber victim myself.</a:t>
            </a:r>
          </a:p>
        </p:txBody>
      </p:sp>
      <p:sp>
        <p:nvSpPr>
          <p:cNvPr id="3" name="Content Placeholder 2"/>
          <p:cNvSpPr>
            <a:spLocks noGrp="1"/>
          </p:cNvSpPr>
          <p:nvPr>
            <p:ph idx="1"/>
          </p:nvPr>
        </p:nvSpPr>
        <p:spPr>
          <a:xfrm>
            <a:off x="838200" y="1232452"/>
            <a:ext cx="10515600" cy="4944511"/>
          </a:xfrm>
        </p:spPr>
        <p:txBody>
          <a:bodyPr>
            <a:normAutofit fontScale="92500" lnSpcReduction="10000"/>
          </a:bodyPr>
          <a:lstStyle/>
          <a:p>
            <a:pPr marL="228600" lvl="1">
              <a:spcBef>
                <a:spcPts val="1000"/>
              </a:spcBef>
            </a:pPr>
            <a:r>
              <a:rPr lang="en-US" dirty="0"/>
              <a:t>Late November, 2011, somebody tried to steal more than $14,000 with one of my credit cards</a:t>
            </a:r>
          </a:p>
          <a:p>
            <a:pPr lvl="1"/>
            <a:r>
              <a:rPr lang="en-US" dirty="0"/>
              <a:t>I tracked down names, dates, and details and gave it all to the FBI </a:t>
            </a:r>
          </a:p>
          <a:p>
            <a:pPr lvl="1"/>
            <a:r>
              <a:rPr lang="en-US" dirty="0"/>
              <a:t>We traded a few emails and then…..  </a:t>
            </a:r>
          </a:p>
          <a:p>
            <a:pPr lvl="1"/>
            <a:r>
              <a:rPr lang="en-US" dirty="0"/>
              <a:t>I’m still waiting</a:t>
            </a:r>
          </a:p>
          <a:p>
            <a:pPr lvl="1"/>
            <a:endParaRPr lang="en-US" dirty="0"/>
          </a:p>
          <a:p>
            <a:pPr marL="228600" lvl="1">
              <a:spcBef>
                <a:spcPts val="1000"/>
              </a:spcBef>
            </a:pPr>
            <a:r>
              <a:rPr lang="en-US" dirty="0"/>
              <a:t>2008 Norm Coleman for Senate Campaign</a:t>
            </a:r>
          </a:p>
          <a:p>
            <a:pPr marL="685800" lvl="2">
              <a:spcBef>
                <a:spcPts val="1000"/>
              </a:spcBef>
            </a:pPr>
            <a:r>
              <a:rPr lang="en-US" dirty="0"/>
              <a:t>Details here:</a:t>
            </a:r>
            <a:br>
              <a:rPr lang="en-US" dirty="0"/>
            </a:br>
            <a:r>
              <a:rPr lang="en-US" dirty="0">
                <a:solidFill>
                  <a:srgbClr val="FFFF00"/>
                </a:solidFill>
                <a:hlinkClick r:id="rId2"/>
              </a:rPr>
              <a:t>http://www.dgregscott.com/gross-security-lapse-hurt-us-senate-campaign/</a:t>
            </a:r>
            <a:endParaRPr lang="en-US" dirty="0">
              <a:solidFill>
                <a:srgbClr val="FFFF00"/>
              </a:solidFill>
            </a:endParaRPr>
          </a:p>
          <a:p>
            <a:pPr marL="685800" lvl="2">
              <a:spcBef>
                <a:spcPts val="1000"/>
              </a:spcBef>
            </a:pPr>
            <a:endParaRPr lang="en-US" dirty="0">
              <a:solidFill>
                <a:srgbClr val="FFFF00"/>
              </a:solidFill>
            </a:endParaRPr>
          </a:p>
          <a:p>
            <a:pPr marL="228600" lvl="1">
              <a:spcBef>
                <a:spcPts val="1000"/>
              </a:spcBef>
            </a:pPr>
            <a:r>
              <a:rPr lang="en-US" dirty="0"/>
              <a:t>November, 2000 attack against my DNS server</a:t>
            </a:r>
          </a:p>
          <a:p>
            <a:pPr marL="228600" lvl="1">
              <a:spcBef>
                <a:spcPts val="1000"/>
              </a:spcBef>
            </a:pPr>
            <a:endParaRPr lang="en-US" dirty="0"/>
          </a:p>
          <a:p>
            <a:pPr marL="228600" lvl="1">
              <a:spcBef>
                <a:spcPts val="1000"/>
              </a:spcBef>
            </a:pPr>
            <a:r>
              <a:rPr lang="en-US" dirty="0"/>
              <a:t>The FBI and I go way back.</a:t>
            </a:r>
            <a:br>
              <a:rPr lang="en-US" dirty="0"/>
            </a:br>
            <a:r>
              <a:rPr lang="en-US" dirty="0">
                <a:hlinkClick r:id="rId3"/>
              </a:rPr>
              <a:t>https://www.dgregscott.com/the-fbi-and-bureaucracy-and-me/</a:t>
            </a:r>
            <a:endParaRPr lang="en-US" dirty="0"/>
          </a:p>
          <a:p>
            <a:pPr marL="228600" lvl="1">
              <a:spcBef>
                <a:spcPts val="1000"/>
              </a:spcBef>
            </a:pPr>
            <a:endParaRPr lang="en-US" dirty="0"/>
          </a:p>
          <a:p>
            <a:pPr marL="228600" lvl="1">
              <a:spcBef>
                <a:spcPts val="1000"/>
              </a:spcBef>
            </a:pPr>
            <a:endParaRPr lang="en-US" dirty="0"/>
          </a:p>
          <a:p>
            <a:endParaRPr lang="en-US" dirty="0"/>
          </a:p>
        </p:txBody>
      </p:sp>
      <p:sp>
        <p:nvSpPr>
          <p:cNvPr id="4" name="Slide Number Placeholder 3">
            <a:extLst>
              <a:ext uri="{FF2B5EF4-FFF2-40B4-BE49-F238E27FC236}">
                <a16:creationId xmlns:a16="http://schemas.microsoft.com/office/drawing/2014/main" id="{CE0FD668-6FF1-4447-8BBA-87D13178F493}"/>
              </a:ext>
            </a:extLst>
          </p:cNvPr>
          <p:cNvSpPr>
            <a:spLocks noGrp="1"/>
          </p:cNvSpPr>
          <p:nvPr>
            <p:ph type="sldNum" sz="quarter" idx="12"/>
          </p:nvPr>
        </p:nvSpPr>
        <p:spPr/>
        <p:txBody>
          <a:bodyPr/>
          <a:lstStyle/>
          <a:p>
            <a:fld id="{F5B04B9C-30FB-46A6-A719-B7061929285C}" type="slidenum">
              <a:rPr lang="en-US" smtClean="0"/>
              <a:pPr/>
              <a:t>18</a:t>
            </a:fld>
            <a:endParaRPr lang="en-US" dirty="0"/>
          </a:p>
        </p:txBody>
      </p:sp>
    </p:spTree>
    <p:extLst>
      <p:ext uri="{BB962C8B-B14F-4D97-AF65-F5344CB8AC3E}">
        <p14:creationId xmlns:p14="http://schemas.microsoft.com/office/powerpoint/2010/main" val="64755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901769"/>
          </a:xfrm>
        </p:spPr>
        <p:txBody>
          <a:bodyPr>
            <a:normAutofit/>
          </a:bodyPr>
          <a:lstStyle/>
          <a:p>
            <a:r>
              <a:rPr lang="en-US" dirty="0"/>
              <a:t>How?</a:t>
            </a:r>
          </a:p>
        </p:txBody>
      </p:sp>
      <p:sp>
        <p:nvSpPr>
          <p:cNvPr id="3" name="Content Placeholder 2"/>
          <p:cNvSpPr>
            <a:spLocks noGrp="1"/>
          </p:cNvSpPr>
          <p:nvPr>
            <p:ph idx="1"/>
          </p:nvPr>
        </p:nvSpPr>
        <p:spPr>
          <a:xfrm>
            <a:off x="8918713" y="1664218"/>
            <a:ext cx="3021495" cy="4351338"/>
          </a:xfrm>
        </p:spPr>
        <p:txBody>
          <a:bodyPr>
            <a:normAutofit/>
          </a:bodyPr>
          <a:lstStyle/>
          <a:p>
            <a:pPr marL="0" indent="0">
              <a:buNone/>
            </a:pPr>
            <a:r>
              <a:rPr lang="en-US" dirty="0">
                <a:solidFill>
                  <a:srgbClr val="FFFF00"/>
                </a:solidFill>
              </a:rPr>
              <a:t>How</a:t>
            </a:r>
            <a:r>
              <a:rPr lang="en-US" dirty="0"/>
              <a:t> do bad guys plunder good guys, seemingly at will?</a:t>
            </a:r>
          </a:p>
          <a:p>
            <a:pPr marL="0" indent="0">
              <a:buNone/>
            </a:pPr>
            <a:endParaRPr lang="en-US" dirty="0"/>
          </a:p>
          <a:p>
            <a:pPr marL="0" indent="0">
              <a:buNone/>
            </a:pPr>
            <a:r>
              <a:rPr lang="en-US" dirty="0"/>
              <a:t>And </a:t>
            </a:r>
            <a:r>
              <a:rPr lang="en-US" dirty="0">
                <a:solidFill>
                  <a:srgbClr val="FFFF00"/>
                </a:solidFill>
              </a:rPr>
              <a:t>why</a:t>
            </a:r>
            <a:r>
              <a:rPr lang="en-US" dirty="0"/>
              <a:t> do business leaders and politicians keep hiding behind weenie excuses?</a:t>
            </a:r>
          </a:p>
        </p:txBody>
      </p:sp>
      <p:sp>
        <p:nvSpPr>
          <p:cNvPr id="4" name="Slide Number Placeholder 3">
            <a:extLst>
              <a:ext uri="{FF2B5EF4-FFF2-40B4-BE49-F238E27FC236}">
                <a16:creationId xmlns:a16="http://schemas.microsoft.com/office/drawing/2014/main" id="{FB2790B1-7CBB-49FE-8DBD-2E5909A5BB7B}"/>
              </a:ext>
            </a:extLst>
          </p:cNvPr>
          <p:cNvSpPr>
            <a:spLocks noGrp="1"/>
          </p:cNvSpPr>
          <p:nvPr>
            <p:ph type="sldNum" sz="quarter" idx="12"/>
          </p:nvPr>
        </p:nvSpPr>
        <p:spPr/>
        <p:txBody>
          <a:bodyPr/>
          <a:lstStyle/>
          <a:p>
            <a:fld id="{F5B04B9C-30FB-46A6-A719-B7061929285C}" type="slidenum">
              <a:rPr lang="en-US" smtClean="0"/>
              <a:pPr/>
              <a:t>19</a:t>
            </a:fld>
            <a:endParaRPr lang="en-US" dirty="0"/>
          </a:p>
        </p:txBody>
      </p:sp>
      <p:pic>
        <p:nvPicPr>
          <p:cNvPr id="6" name="Picture 5">
            <a:extLst>
              <a:ext uri="{FF2B5EF4-FFF2-40B4-BE49-F238E27FC236}">
                <a16:creationId xmlns:a16="http://schemas.microsoft.com/office/drawing/2014/main" id="{BF87DB68-4C9A-4A03-B04A-15AF3875E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43" y="1087990"/>
            <a:ext cx="8806070" cy="5503794"/>
          </a:xfrm>
          <a:prstGeom prst="rect">
            <a:avLst/>
          </a:prstGeom>
        </p:spPr>
      </p:pic>
    </p:spTree>
    <p:extLst>
      <p:ext uri="{BB962C8B-B14F-4D97-AF65-F5344CB8AC3E}">
        <p14:creationId xmlns:p14="http://schemas.microsoft.com/office/powerpoint/2010/main" val="327934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081996-7399-4AE2-AAC4-2D4360935795}"/>
              </a:ext>
            </a:extLst>
          </p:cNvPr>
          <p:cNvSpPr>
            <a:spLocks noGrp="1"/>
          </p:cNvSpPr>
          <p:nvPr>
            <p:ph type="title"/>
          </p:nvPr>
        </p:nvSpPr>
        <p:spPr>
          <a:xfrm>
            <a:off x="6197600" y="2766218"/>
            <a:ext cx="5257800" cy="1325563"/>
          </a:xfrm>
        </p:spPr>
        <p:txBody>
          <a:bodyPr/>
          <a:lstStyle/>
          <a:p>
            <a:r>
              <a:rPr lang="en-US" dirty="0"/>
              <a:t>Who says IT is boring?</a:t>
            </a:r>
          </a:p>
        </p:txBody>
      </p:sp>
      <p:sp>
        <p:nvSpPr>
          <p:cNvPr id="5" name="Slide Number Placeholder 4">
            <a:extLst>
              <a:ext uri="{FF2B5EF4-FFF2-40B4-BE49-F238E27FC236}">
                <a16:creationId xmlns:a16="http://schemas.microsoft.com/office/drawing/2014/main" id="{B8C63B12-873E-4AF6-917F-8C502AF4259D}"/>
              </a:ext>
            </a:extLst>
          </p:cNvPr>
          <p:cNvSpPr>
            <a:spLocks noGrp="1"/>
          </p:cNvSpPr>
          <p:nvPr>
            <p:ph type="sldNum" sz="quarter" idx="12"/>
          </p:nvPr>
        </p:nvSpPr>
        <p:spPr/>
        <p:txBody>
          <a:bodyPr/>
          <a:lstStyle/>
          <a:p>
            <a:fld id="{68502F90-1448-4EA8-A946-B304CB8BC566}" type="slidenum">
              <a:rPr lang="en-US" smtClean="0"/>
              <a:t>2</a:t>
            </a:fld>
            <a:endParaRPr lang="en-US"/>
          </a:p>
        </p:txBody>
      </p:sp>
      <p:pic>
        <p:nvPicPr>
          <p:cNvPr id="6" name="Content Placeholder 5">
            <a:extLst>
              <a:ext uri="{FF2B5EF4-FFF2-40B4-BE49-F238E27FC236}">
                <a16:creationId xmlns:a16="http://schemas.microsoft.com/office/drawing/2014/main" id="{0D1814C6-0546-B454-5B4E-4487AE4B189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5289563" cy="6817061"/>
          </a:xfrm>
        </p:spPr>
      </p:pic>
    </p:spTree>
    <p:extLst>
      <p:ext uri="{BB962C8B-B14F-4D97-AF65-F5344CB8AC3E}">
        <p14:creationId xmlns:p14="http://schemas.microsoft.com/office/powerpoint/2010/main" val="2624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2605" y="435147"/>
            <a:ext cx="1688757" cy="4270375"/>
          </a:xfrm>
        </p:spPr>
        <p:txBody>
          <a:bodyPr>
            <a:normAutofit/>
          </a:bodyPr>
          <a:lstStyle/>
          <a:p>
            <a:pPr algn="ctr"/>
            <a:r>
              <a:rPr lang="en-US" sz="2800" dirty="0"/>
              <a:t>How do bad guys win?</a:t>
            </a:r>
            <a:br>
              <a:rPr lang="en-US" sz="2800" dirty="0"/>
            </a:br>
            <a:br>
              <a:rPr lang="en-US" sz="2800" dirty="0"/>
            </a:br>
            <a:br>
              <a:rPr lang="en-US" sz="2800" dirty="0"/>
            </a:br>
            <a:br>
              <a:rPr lang="en-US" sz="2800" dirty="0"/>
            </a:br>
            <a:r>
              <a:rPr lang="en-US" sz="2400" dirty="0"/>
              <a:t>They collaborate.</a:t>
            </a:r>
          </a:p>
        </p:txBody>
      </p:sp>
      <p:pic>
        <p:nvPicPr>
          <p:cNvPr id="3" name="Picture 2">
            <a:extLst>
              <a:ext uri="{FF2B5EF4-FFF2-40B4-BE49-F238E27FC236}">
                <a16:creationId xmlns:a16="http://schemas.microsoft.com/office/drawing/2014/main" id="{6018CB75-5DE0-4595-8BE7-EA78B48E1ACD}"/>
              </a:ext>
            </a:extLst>
          </p:cNvPr>
          <p:cNvPicPr>
            <a:picLocks noChangeAspect="1"/>
          </p:cNvPicPr>
          <p:nvPr/>
        </p:nvPicPr>
        <p:blipFill>
          <a:blip r:embed="rId2"/>
          <a:stretch>
            <a:fillRect/>
          </a:stretch>
        </p:blipFill>
        <p:spPr>
          <a:xfrm>
            <a:off x="160638" y="0"/>
            <a:ext cx="9792433" cy="6858000"/>
          </a:xfrm>
          <a:prstGeom prst="rect">
            <a:avLst/>
          </a:prstGeom>
        </p:spPr>
      </p:pic>
      <p:sp>
        <p:nvSpPr>
          <p:cNvPr id="4" name="Slide Number Placeholder 3">
            <a:extLst>
              <a:ext uri="{FF2B5EF4-FFF2-40B4-BE49-F238E27FC236}">
                <a16:creationId xmlns:a16="http://schemas.microsoft.com/office/drawing/2014/main" id="{41BE42C3-D498-4CFD-849B-1A63C878EEC6}"/>
              </a:ext>
            </a:extLst>
          </p:cNvPr>
          <p:cNvSpPr>
            <a:spLocks noGrp="1"/>
          </p:cNvSpPr>
          <p:nvPr>
            <p:ph type="sldNum" sz="quarter" idx="12"/>
          </p:nvPr>
        </p:nvSpPr>
        <p:spPr/>
        <p:txBody>
          <a:bodyPr/>
          <a:lstStyle/>
          <a:p>
            <a:fld id="{F5B04B9C-30FB-46A6-A719-B7061929285C}" type="slidenum">
              <a:rPr lang="en-US" smtClean="0"/>
              <a:pPr/>
              <a:t>20</a:t>
            </a:fld>
            <a:endParaRPr lang="en-US" dirty="0"/>
          </a:p>
        </p:txBody>
      </p:sp>
    </p:spTree>
    <p:extLst>
      <p:ext uri="{BB962C8B-B14F-4D97-AF65-F5344CB8AC3E}">
        <p14:creationId xmlns:p14="http://schemas.microsoft.com/office/powerpoint/2010/main" val="3182333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33678-0205-4C55-8FA4-33B02F736CAA}"/>
              </a:ext>
            </a:extLst>
          </p:cNvPr>
          <p:cNvSpPr>
            <a:spLocks noGrp="1"/>
          </p:cNvSpPr>
          <p:nvPr>
            <p:ph idx="1"/>
          </p:nvPr>
        </p:nvSpPr>
        <p:spPr>
          <a:xfrm>
            <a:off x="9859616" y="1955800"/>
            <a:ext cx="1838739" cy="1222375"/>
          </a:xfrm>
        </p:spPr>
        <p:txBody>
          <a:bodyPr/>
          <a:lstStyle/>
          <a:p>
            <a:pPr marL="0" indent="0" algn="ctr">
              <a:buNone/>
            </a:pPr>
            <a:r>
              <a:rPr lang="en-US" dirty="0"/>
              <a:t>And they adapt</a:t>
            </a:r>
          </a:p>
        </p:txBody>
      </p:sp>
      <p:sp>
        <p:nvSpPr>
          <p:cNvPr id="4" name="Slide Number Placeholder 3">
            <a:extLst>
              <a:ext uri="{FF2B5EF4-FFF2-40B4-BE49-F238E27FC236}">
                <a16:creationId xmlns:a16="http://schemas.microsoft.com/office/drawing/2014/main" id="{FDD9B415-B1E6-4271-8804-0BFCFE617B35}"/>
              </a:ext>
            </a:extLst>
          </p:cNvPr>
          <p:cNvSpPr>
            <a:spLocks noGrp="1"/>
          </p:cNvSpPr>
          <p:nvPr>
            <p:ph type="sldNum" sz="quarter" idx="12"/>
          </p:nvPr>
        </p:nvSpPr>
        <p:spPr/>
        <p:txBody>
          <a:bodyPr/>
          <a:lstStyle/>
          <a:p>
            <a:fld id="{F5B04B9C-30FB-46A6-A719-B7061929285C}" type="slidenum">
              <a:rPr lang="en-US" smtClean="0"/>
              <a:pPr/>
              <a:t>21</a:t>
            </a:fld>
            <a:endParaRPr lang="en-US" dirty="0"/>
          </a:p>
        </p:txBody>
      </p:sp>
      <p:pic>
        <p:nvPicPr>
          <p:cNvPr id="6" name="Picture 5">
            <a:extLst>
              <a:ext uri="{FF2B5EF4-FFF2-40B4-BE49-F238E27FC236}">
                <a16:creationId xmlns:a16="http://schemas.microsoft.com/office/drawing/2014/main" id="{748A619C-D7DD-4C19-98B2-4B9B8AC509DE}"/>
              </a:ext>
            </a:extLst>
          </p:cNvPr>
          <p:cNvPicPr>
            <a:picLocks noChangeAspect="1"/>
          </p:cNvPicPr>
          <p:nvPr/>
        </p:nvPicPr>
        <p:blipFill>
          <a:blip r:embed="rId2"/>
          <a:stretch>
            <a:fillRect/>
          </a:stretch>
        </p:blipFill>
        <p:spPr>
          <a:xfrm>
            <a:off x="166654" y="0"/>
            <a:ext cx="9520684" cy="6858000"/>
          </a:xfrm>
          <a:prstGeom prst="rect">
            <a:avLst/>
          </a:prstGeom>
        </p:spPr>
      </p:pic>
    </p:spTree>
    <p:extLst>
      <p:ext uri="{BB962C8B-B14F-4D97-AF65-F5344CB8AC3E}">
        <p14:creationId xmlns:p14="http://schemas.microsoft.com/office/powerpoint/2010/main" val="1482015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CDC42-C5BF-498C-A404-9EFEE45CC139}"/>
              </a:ext>
            </a:extLst>
          </p:cNvPr>
          <p:cNvSpPr>
            <a:spLocks noGrp="1"/>
          </p:cNvSpPr>
          <p:nvPr>
            <p:ph type="title"/>
          </p:nvPr>
        </p:nvSpPr>
        <p:spPr>
          <a:xfrm>
            <a:off x="9637142" y="705575"/>
            <a:ext cx="2342821" cy="1325563"/>
          </a:xfrm>
        </p:spPr>
        <p:txBody>
          <a:bodyPr>
            <a:normAutofit fontScale="90000"/>
          </a:bodyPr>
          <a:lstStyle/>
          <a:p>
            <a:pPr algn="ctr"/>
            <a:r>
              <a:rPr lang="en-US" dirty="0"/>
              <a:t>How do good guys lose?</a:t>
            </a:r>
          </a:p>
        </p:txBody>
      </p:sp>
      <p:sp>
        <p:nvSpPr>
          <p:cNvPr id="3" name="Content Placeholder 2">
            <a:extLst>
              <a:ext uri="{FF2B5EF4-FFF2-40B4-BE49-F238E27FC236}">
                <a16:creationId xmlns:a16="http://schemas.microsoft.com/office/drawing/2014/main" id="{30D8CBAF-B966-44A1-9FA9-4096B7430337}"/>
              </a:ext>
            </a:extLst>
          </p:cNvPr>
          <p:cNvSpPr>
            <a:spLocks noGrp="1"/>
          </p:cNvSpPr>
          <p:nvPr>
            <p:ph idx="1"/>
          </p:nvPr>
        </p:nvSpPr>
        <p:spPr>
          <a:xfrm>
            <a:off x="9693588" y="3082856"/>
            <a:ext cx="2229930" cy="692288"/>
          </a:xfrm>
        </p:spPr>
        <p:txBody>
          <a:bodyPr>
            <a:normAutofit fontScale="92500" lnSpcReduction="20000"/>
          </a:bodyPr>
          <a:lstStyle/>
          <a:p>
            <a:pPr marL="0" indent="0" algn="ctr">
              <a:buNone/>
            </a:pPr>
            <a:r>
              <a:rPr lang="en-US" dirty="0"/>
              <a:t>CA trust failures</a:t>
            </a:r>
          </a:p>
        </p:txBody>
      </p:sp>
      <p:sp>
        <p:nvSpPr>
          <p:cNvPr id="4" name="Slide Number Placeholder 3">
            <a:extLst>
              <a:ext uri="{FF2B5EF4-FFF2-40B4-BE49-F238E27FC236}">
                <a16:creationId xmlns:a16="http://schemas.microsoft.com/office/drawing/2014/main" id="{80EA3D53-2904-4832-814F-8CB8B228090E}"/>
              </a:ext>
            </a:extLst>
          </p:cNvPr>
          <p:cNvSpPr>
            <a:spLocks noGrp="1"/>
          </p:cNvSpPr>
          <p:nvPr>
            <p:ph type="sldNum" sz="quarter" idx="12"/>
          </p:nvPr>
        </p:nvSpPr>
        <p:spPr/>
        <p:txBody>
          <a:bodyPr/>
          <a:lstStyle/>
          <a:p>
            <a:fld id="{F5B04B9C-30FB-46A6-A719-B7061929285C}" type="slidenum">
              <a:rPr lang="en-US" smtClean="0"/>
              <a:pPr/>
              <a:t>22</a:t>
            </a:fld>
            <a:endParaRPr lang="en-US" dirty="0"/>
          </a:p>
        </p:txBody>
      </p:sp>
      <p:pic>
        <p:nvPicPr>
          <p:cNvPr id="6" name="Picture 5">
            <a:extLst>
              <a:ext uri="{FF2B5EF4-FFF2-40B4-BE49-F238E27FC236}">
                <a16:creationId xmlns:a16="http://schemas.microsoft.com/office/drawing/2014/main" id="{F0BF0881-E412-4CB5-B334-2DBC5B9666CD}"/>
              </a:ext>
            </a:extLst>
          </p:cNvPr>
          <p:cNvPicPr>
            <a:picLocks noChangeAspect="1"/>
          </p:cNvPicPr>
          <p:nvPr/>
        </p:nvPicPr>
        <p:blipFill>
          <a:blip r:embed="rId2"/>
          <a:stretch>
            <a:fillRect/>
          </a:stretch>
        </p:blipFill>
        <p:spPr>
          <a:xfrm>
            <a:off x="116459" y="0"/>
            <a:ext cx="9520684" cy="6858000"/>
          </a:xfrm>
          <a:prstGeom prst="rect">
            <a:avLst/>
          </a:prstGeom>
        </p:spPr>
      </p:pic>
    </p:spTree>
    <p:extLst>
      <p:ext uri="{BB962C8B-B14F-4D97-AF65-F5344CB8AC3E}">
        <p14:creationId xmlns:p14="http://schemas.microsoft.com/office/powerpoint/2010/main" val="87167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8CBAF-B966-44A1-9FA9-4096B7430337}"/>
              </a:ext>
            </a:extLst>
          </p:cNvPr>
          <p:cNvSpPr>
            <a:spLocks noGrp="1"/>
          </p:cNvSpPr>
          <p:nvPr>
            <p:ph idx="1"/>
          </p:nvPr>
        </p:nvSpPr>
        <p:spPr>
          <a:xfrm>
            <a:off x="8401878" y="2736712"/>
            <a:ext cx="3465194" cy="692288"/>
          </a:xfrm>
        </p:spPr>
        <p:txBody>
          <a:bodyPr>
            <a:normAutofit/>
          </a:bodyPr>
          <a:lstStyle/>
          <a:p>
            <a:pPr marL="0" indent="0" algn="ctr">
              <a:buNone/>
            </a:pPr>
            <a:r>
              <a:rPr lang="en-US" dirty="0"/>
              <a:t>Institutional failures</a:t>
            </a:r>
          </a:p>
        </p:txBody>
      </p:sp>
      <p:sp>
        <p:nvSpPr>
          <p:cNvPr id="4" name="Slide Number Placeholder 3">
            <a:extLst>
              <a:ext uri="{FF2B5EF4-FFF2-40B4-BE49-F238E27FC236}">
                <a16:creationId xmlns:a16="http://schemas.microsoft.com/office/drawing/2014/main" id="{80EA3D53-2904-4832-814F-8CB8B228090E}"/>
              </a:ext>
            </a:extLst>
          </p:cNvPr>
          <p:cNvSpPr>
            <a:spLocks noGrp="1"/>
          </p:cNvSpPr>
          <p:nvPr>
            <p:ph type="sldNum" sz="quarter" idx="12"/>
          </p:nvPr>
        </p:nvSpPr>
        <p:spPr/>
        <p:txBody>
          <a:bodyPr/>
          <a:lstStyle/>
          <a:p>
            <a:fld id="{F5B04B9C-30FB-46A6-A719-B7061929285C}" type="slidenum">
              <a:rPr lang="en-US" smtClean="0"/>
              <a:pPr/>
              <a:t>23</a:t>
            </a:fld>
            <a:endParaRPr lang="en-US" dirty="0"/>
          </a:p>
        </p:txBody>
      </p:sp>
      <p:pic>
        <p:nvPicPr>
          <p:cNvPr id="9" name="Picture 8">
            <a:extLst>
              <a:ext uri="{FF2B5EF4-FFF2-40B4-BE49-F238E27FC236}">
                <a16:creationId xmlns:a16="http://schemas.microsoft.com/office/drawing/2014/main" id="{33821C92-706C-4DF2-8ADE-B3A7B5323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22527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8CBAF-B966-44A1-9FA9-4096B7430337}"/>
              </a:ext>
            </a:extLst>
          </p:cNvPr>
          <p:cNvSpPr>
            <a:spLocks noGrp="1"/>
          </p:cNvSpPr>
          <p:nvPr>
            <p:ph idx="1"/>
          </p:nvPr>
        </p:nvSpPr>
        <p:spPr>
          <a:xfrm>
            <a:off x="6411105" y="2239617"/>
            <a:ext cx="5455967" cy="2690191"/>
          </a:xfrm>
        </p:spPr>
        <p:txBody>
          <a:bodyPr>
            <a:normAutofit lnSpcReduction="10000"/>
          </a:bodyPr>
          <a:lstStyle/>
          <a:p>
            <a:pPr marL="0" indent="0">
              <a:buNone/>
            </a:pPr>
            <a:r>
              <a:rPr lang="en-US" dirty="0"/>
              <a:t>Willful ignorance</a:t>
            </a:r>
          </a:p>
          <a:p>
            <a:pPr marL="0" indent="0">
              <a:buNone/>
            </a:pPr>
            <a:endParaRPr lang="en-US" dirty="0"/>
          </a:p>
          <a:p>
            <a:r>
              <a:rPr lang="en-US" dirty="0"/>
              <a:t>John Podesta, Hilary Clinton campaign manager.</a:t>
            </a:r>
          </a:p>
          <a:p>
            <a:r>
              <a:rPr lang="en-US" dirty="0"/>
              <a:t>He gave his email password to the Russians in a 2016 phishing scam.</a:t>
            </a:r>
          </a:p>
        </p:txBody>
      </p:sp>
      <p:sp>
        <p:nvSpPr>
          <p:cNvPr id="4" name="Slide Number Placeholder 3">
            <a:extLst>
              <a:ext uri="{FF2B5EF4-FFF2-40B4-BE49-F238E27FC236}">
                <a16:creationId xmlns:a16="http://schemas.microsoft.com/office/drawing/2014/main" id="{80EA3D53-2904-4832-814F-8CB8B228090E}"/>
              </a:ext>
            </a:extLst>
          </p:cNvPr>
          <p:cNvSpPr>
            <a:spLocks noGrp="1"/>
          </p:cNvSpPr>
          <p:nvPr>
            <p:ph type="sldNum" sz="quarter" idx="12"/>
          </p:nvPr>
        </p:nvSpPr>
        <p:spPr/>
        <p:txBody>
          <a:bodyPr/>
          <a:lstStyle/>
          <a:p>
            <a:fld id="{F5B04B9C-30FB-46A6-A719-B7061929285C}" type="slidenum">
              <a:rPr lang="en-US" smtClean="0"/>
              <a:pPr/>
              <a:t>24</a:t>
            </a:fld>
            <a:endParaRPr lang="en-US" dirty="0"/>
          </a:p>
        </p:txBody>
      </p:sp>
      <p:pic>
        <p:nvPicPr>
          <p:cNvPr id="7" name="Picture 6">
            <a:extLst>
              <a:ext uri="{FF2B5EF4-FFF2-40B4-BE49-F238E27FC236}">
                <a16:creationId xmlns:a16="http://schemas.microsoft.com/office/drawing/2014/main" id="{0C4C7F2E-CA96-404C-8314-0100E164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55" y="0"/>
            <a:ext cx="5147742" cy="6858000"/>
          </a:xfrm>
          <a:prstGeom prst="rect">
            <a:avLst/>
          </a:prstGeom>
        </p:spPr>
      </p:pic>
    </p:spTree>
    <p:extLst>
      <p:ext uri="{BB962C8B-B14F-4D97-AF65-F5344CB8AC3E}">
        <p14:creationId xmlns:p14="http://schemas.microsoft.com/office/powerpoint/2010/main" val="638298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8CBAF-B966-44A1-9FA9-4096B7430337}"/>
              </a:ext>
            </a:extLst>
          </p:cNvPr>
          <p:cNvSpPr>
            <a:spLocks noGrp="1"/>
          </p:cNvSpPr>
          <p:nvPr>
            <p:ph idx="1"/>
          </p:nvPr>
        </p:nvSpPr>
        <p:spPr>
          <a:xfrm>
            <a:off x="6411105" y="1577009"/>
            <a:ext cx="5455967" cy="3352799"/>
          </a:xfrm>
        </p:spPr>
        <p:txBody>
          <a:bodyPr>
            <a:normAutofit lnSpcReduction="10000"/>
          </a:bodyPr>
          <a:lstStyle/>
          <a:p>
            <a:pPr marL="0" indent="0">
              <a:buNone/>
            </a:pPr>
            <a:r>
              <a:rPr lang="en-US" dirty="0"/>
              <a:t>Willful ignorance on both sides of the political aisle</a:t>
            </a:r>
          </a:p>
          <a:p>
            <a:pPr marL="0" indent="0">
              <a:buNone/>
            </a:pPr>
            <a:endParaRPr lang="en-US" dirty="0"/>
          </a:p>
          <a:p>
            <a:r>
              <a:rPr lang="en-US" dirty="0"/>
              <a:t>Norm Coleman, former US Senator from Minnesota.</a:t>
            </a:r>
          </a:p>
          <a:p>
            <a:r>
              <a:rPr lang="en-US" dirty="0"/>
              <a:t>Exposed a spreadsheet with private donor information on his campaign website in 2008.</a:t>
            </a:r>
          </a:p>
        </p:txBody>
      </p:sp>
      <p:sp>
        <p:nvSpPr>
          <p:cNvPr id="4" name="Slide Number Placeholder 3">
            <a:extLst>
              <a:ext uri="{FF2B5EF4-FFF2-40B4-BE49-F238E27FC236}">
                <a16:creationId xmlns:a16="http://schemas.microsoft.com/office/drawing/2014/main" id="{80EA3D53-2904-4832-814F-8CB8B228090E}"/>
              </a:ext>
            </a:extLst>
          </p:cNvPr>
          <p:cNvSpPr>
            <a:spLocks noGrp="1"/>
          </p:cNvSpPr>
          <p:nvPr>
            <p:ph type="sldNum" sz="quarter" idx="12"/>
          </p:nvPr>
        </p:nvSpPr>
        <p:spPr/>
        <p:txBody>
          <a:bodyPr/>
          <a:lstStyle/>
          <a:p>
            <a:fld id="{F5B04B9C-30FB-46A6-A719-B7061929285C}" type="slidenum">
              <a:rPr lang="en-US" smtClean="0"/>
              <a:pPr/>
              <a:t>25</a:t>
            </a:fld>
            <a:endParaRPr lang="en-US" dirty="0"/>
          </a:p>
        </p:txBody>
      </p:sp>
      <p:pic>
        <p:nvPicPr>
          <p:cNvPr id="5" name="Picture 4">
            <a:extLst>
              <a:ext uri="{FF2B5EF4-FFF2-40B4-BE49-F238E27FC236}">
                <a16:creationId xmlns:a16="http://schemas.microsoft.com/office/drawing/2014/main" id="{C9781D1C-B830-4D14-AF65-04DE61415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138" y="545592"/>
            <a:ext cx="4550664" cy="5766816"/>
          </a:xfrm>
          <a:prstGeom prst="rect">
            <a:avLst/>
          </a:prstGeom>
        </p:spPr>
      </p:pic>
    </p:spTree>
    <p:extLst>
      <p:ext uri="{BB962C8B-B14F-4D97-AF65-F5344CB8AC3E}">
        <p14:creationId xmlns:p14="http://schemas.microsoft.com/office/powerpoint/2010/main" val="3172130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8CBAF-B966-44A1-9FA9-4096B7430337}"/>
              </a:ext>
            </a:extLst>
          </p:cNvPr>
          <p:cNvSpPr>
            <a:spLocks noGrp="1"/>
          </p:cNvSpPr>
          <p:nvPr>
            <p:ph idx="1"/>
          </p:nvPr>
        </p:nvSpPr>
        <p:spPr>
          <a:xfrm>
            <a:off x="7500730" y="2239617"/>
            <a:ext cx="4366342" cy="1298713"/>
          </a:xfrm>
        </p:spPr>
        <p:txBody>
          <a:bodyPr>
            <a:normAutofit/>
          </a:bodyPr>
          <a:lstStyle/>
          <a:p>
            <a:pPr marL="0" indent="0">
              <a:buNone/>
            </a:pPr>
            <a:r>
              <a:rPr lang="en-US" dirty="0"/>
              <a:t>Stolen government attack tactics</a:t>
            </a:r>
          </a:p>
        </p:txBody>
      </p:sp>
      <p:sp>
        <p:nvSpPr>
          <p:cNvPr id="4" name="Slide Number Placeholder 3">
            <a:extLst>
              <a:ext uri="{FF2B5EF4-FFF2-40B4-BE49-F238E27FC236}">
                <a16:creationId xmlns:a16="http://schemas.microsoft.com/office/drawing/2014/main" id="{80EA3D53-2904-4832-814F-8CB8B228090E}"/>
              </a:ext>
            </a:extLst>
          </p:cNvPr>
          <p:cNvSpPr>
            <a:spLocks noGrp="1"/>
          </p:cNvSpPr>
          <p:nvPr>
            <p:ph type="sldNum" sz="quarter" idx="12"/>
          </p:nvPr>
        </p:nvSpPr>
        <p:spPr/>
        <p:txBody>
          <a:bodyPr/>
          <a:lstStyle/>
          <a:p>
            <a:fld id="{F5B04B9C-30FB-46A6-A719-B7061929285C}" type="slidenum">
              <a:rPr lang="en-US" smtClean="0"/>
              <a:pPr/>
              <a:t>26</a:t>
            </a:fld>
            <a:endParaRPr lang="en-US" dirty="0"/>
          </a:p>
        </p:txBody>
      </p:sp>
      <p:pic>
        <p:nvPicPr>
          <p:cNvPr id="5" name="Picture 4">
            <a:extLst>
              <a:ext uri="{FF2B5EF4-FFF2-40B4-BE49-F238E27FC236}">
                <a16:creationId xmlns:a16="http://schemas.microsoft.com/office/drawing/2014/main" id="{94AC4804-77E2-4DF8-A2B2-83AF14F0C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76" y="0"/>
            <a:ext cx="6994614" cy="6858000"/>
          </a:xfrm>
          <a:prstGeom prst="rect">
            <a:avLst/>
          </a:prstGeom>
        </p:spPr>
      </p:pic>
    </p:spTree>
    <p:extLst>
      <p:ext uri="{BB962C8B-B14F-4D97-AF65-F5344CB8AC3E}">
        <p14:creationId xmlns:p14="http://schemas.microsoft.com/office/powerpoint/2010/main" val="4070997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BC52-A354-43CA-A84D-56CAD94110E5}"/>
              </a:ext>
            </a:extLst>
          </p:cNvPr>
          <p:cNvSpPr>
            <a:spLocks noGrp="1"/>
          </p:cNvSpPr>
          <p:nvPr>
            <p:ph type="title"/>
          </p:nvPr>
        </p:nvSpPr>
        <p:spPr>
          <a:xfrm>
            <a:off x="838200" y="136525"/>
            <a:ext cx="10515600" cy="1043783"/>
          </a:xfrm>
        </p:spPr>
        <p:txBody>
          <a:bodyPr>
            <a:normAutofit/>
          </a:bodyPr>
          <a:lstStyle/>
          <a:p>
            <a:r>
              <a:rPr lang="en-US" dirty="0"/>
              <a:t>Asleep at the Switch</a:t>
            </a:r>
          </a:p>
        </p:txBody>
      </p:sp>
      <p:sp>
        <p:nvSpPr>
          <p:cNvPr id="4" name="Slide Number Placeholder 3">
            <a:extLst>
              <a:ext uri="{FF2B5EF4-FFF2-40B4-BE49-F238E27FC236}">
                <a16:creationId xmlns:a16="http://schemas.microsoft.com/office/drawing/2014/main" id="{9DCBF38C-12D7-4181-96C4-75FEBEFC7345}"/>
              </a:ext>
            </a:extLst>
          </p:cNvPr>
          <p:cNvSpPr>
            <a:spLocks noGrp="1"/>
          </p:cNvSpPr>
          <p:nvPr>
            <p:ph type="sldNum" sz="quarter" idx="12"/>
          </p:nvPr>
        </p:nvSpPr>
        <p:spPr/>
        <p:txBody>
          <a:bodyPr/>
          <a:lstStyle/>
          <a:p>
            <a:fld id="{F5B04B9C-30FB-46A6-A719-B7061929285C}" type="slidenum">
              <a:rPr lang="en-US" smtClean="0"/>
              <a:pPr/>
              <a:t>27</a:t>
            </a:fld>
            <a:endParaRPr lang="en-US" dirty="0"/>
          </a:p>
        </p:txBody>
      </p:sp>
      <p:pic>
        <p:nvPicPr>
          <p:cNvPr id="9" name="Picture 8">
            <a:extLst>
              <a:ext uri="{FF2B5EF4-FFF2-40B4-BE49-F238E27FC236}">
                <a16:creationId xmlns:a16="http://schemas.microsoft.com/office/drawing/2014/main" id="{AE8FDD2D-156A-43AB-9B30-60267B9BD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084661"/>
            <a:ext cx="10934700" cy="4809624"/>
          </a:xfrm>
          <a:prstGeom prst="rect">
            <a:avLst/>
          </a:prstGeom>
        </p:spPr>
      </p:pic>
      <p:sp>
        <p:nvSpPr>
          <p:cNvPr id="10" name="TextBox 9">
            <a:extLst>
              <a:ext uri="{FF2B5EF4-FFF2-40B4-BE49-F238E27FC236}">
                <a16:creationId xmlns:a16="http://schemas.microsoft.com/office/drawing/2014/main" id="{8B9B84B5-A540-48D2-B77D-27F2CC0C1A2E}"/>
              </a:ext>
            </a:extLst>
          </p:cNvPr>
          <p:cNvSpPr txBox="1"/>
          <p:nvPr/>
        </p:nvSpPr>
        <p:spPr>
          <a:xfrm>
            <a:off x="179614" y="6123214"/>
            <a:ext cx="11707586" cy="369332"/>
          </a:xfrm>
          <a:prstGeom prst="rect">
            <a:avLst/>
          </a:prstGeom>
          <a:noFill/>
        </p:spPr>
        <p:txBody>
          <a:bodyPr wrap="square" rtlCol="0">
            <a:spAutoFit/>
          </a:bodyPr>
          <a:lstStyle/>
          <a:p>
            <a:r>
              <a:rPr lang="en-US" dirty="0">
                <a:solidFill>
                  <a:schemeClr val="bg1"/>
                </a:solidFill>
                <a:hlinkClick r:id="rId3"/>
              </a:rPr>
              <a:t>https://www.dgregscott.com/solarwinds-fallout-so-what-and-now-what/</a:t>
            </a:r>
            <a:endParaRPr lang="en-US" dirty="0">
              <a:solidFill>
                <a:schemeClr val="bg1"/>
              </a:solidFill>
            </a:endParaRPr>
          </a:p>
        </p:txBody>
      </p:sp>
    </p:spTree>
    <p:extLst>
      <p:ext uri="{BB962C8B-B14F-4D97-AF65-F5344CB8AC3E}">
        <p14:creationId xmlns:p14="http://schemas.microsoft.com/office/powerpoint/2010/main" val="4096378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CB42-7949-4160-A39B-7FADD5EC116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3863733-3664-479E-8EE6-225E3A3D2C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0138" y="587261"/>
            <a:ext cx="11691723" cy="5683477"/>
          </a:xfrm>
        </p:spPr>
      </p:pic>
      <p:sp>
        <p:nvSpPr>
          <p:cNvPr id="4" name="Slide Number Placeholder 3">
            <a:extLst>
              <a:ext uri="{FF2B5EF4-FFF2-40B4-BE49-F238E27FC236}">
                <a16:creationId xmlns:a16="http://schemas.microsoft.com/office/drawing/2014/main" id="{C1325438-3712-4E4B-8349-36AD6E436581}"/>
              </a:ext>
            </a:extLst>
          </p:cNvPr>
          <p:cNvSpPr>
            <a:spLocks noGrp="1"/>
          </p:cNvSpPr>
          <p:nvPr>
            <p:ph type="sldNum" sz="quarter" idx="12"/>
          </p:nvPr>
        </p:nvSpPr>
        <p:spPr/>
        <p:txBody>
          <a:bodyPr/>
          <a:lstStyle/>
          <a:p>
            <a:fld id="{F5B04B9C-30FB-46A6-A719-B7061929285C}" type="slidenum">
              <a:rPr lang="en-US" smtClean="0"/>
              <a:pPr/>
              <a:t>28</a:t>
            </a:fld>
            <a:endParaRPr lang="en-US" dirty="0"/>
          </a:p>
        </p:txBody>
      </p:sp>
    </p:spTree>
    <p:extLst>
      <p:ext uri="{BB962C8B-B14F-4D97-AF65-F5344CB8AC3E}">
        <p14:creationId xmlns:p14="http://schemas.microsoft.com/office/powerpoint/2010/main" val="1256637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to recap – what are we up against?</a:t>
            </a:r>
          </a:p>
        </p:txBody>
      </p:sp>
      <p:sp>
        <p:nvSpPr>
          <p:cNvPr id="3" name="Content Placeholder 2"/>
          <p:cNvSpPr>
            <a:spLocks noGrp="1"/>
          </p:cNvSpPr>
          <p:nvPr>
            <p:ph idx="1"/>
          </p:nvPr>
        </p:nvSpPr>
        <p:spPr/>
        <p:txBody>
          <a:bodyPr>
            <a:normAutofit lnSpcReduction="10000"/>
          </a:bodyPr>
          <a:lstStyle/>
          <a:p>
            <a:r>
              <a:rPr lang="en-US" dirty="0"/>
              <a:t>Bad guys have a vast underground supply chain and support network.</a:t>
            </a:r>
          </a:p>
          <a:p>
            <a:r>
              <a:rPr lang="en-US" dirty="0"/>
              <a:t>The entities we’re supposed to trust with the Internet security infrastructure have all been compromised.</a:t>
            </a:r>
          </a:p>
          <a:p>
            <a:r>
              <a:rPr lang="en-US" dirty="0"/>
              <a:t>Personal information about nearly all adult Americans is up for sale on underground websites.</a:t>
            </a:r>
          </a:p>
          <a:p>
            <a:r>
              <a:rPr lang="en-US" dirty="0"/>
              <a:t>Thousands of businesses have been compromised.</a:t>
            </a:r>
          </a:p>
          <a:p>
            <a:r>
              <a:rPr lang="en-US" dirty="0"/>
              <a:t>The United States government is both a perpetrator and a victim.</a:t>
            </a:r>
          </a:p>
          <a:p>
            <a:r>
              <a:rPr lang="en-US" dirty="0"/>
              <a:t>If your identity is stolen, law enforcement is unwilling or unable to help.</a:t>
            </a:r>
          </a:p>
          <a:p>
            <a:r>
              <a:rPr lang="en-US" dirty="0"/>
              <a:t>Lies fly around the planet lots faster than truth.</a:t>
            </a:r>
          </a:p>
        </p:txBody>
      </p:sp>
      <p:sp>
        <p:nvSpPr>
          <p:cNvPr id="4" name="Slide Number Placeholder 3">
            <a:extLst>
              <a:ext uri="{FF2B5EF4-FFF2-40B4-BE49-F238E27FC236}">
                <a16:creationId xmlns:a16="http://schemas.microsoft.com/office/drawing/2014/main" id="{53AD5001-51F2-44CA-B1CB-5CBC660B78BC}"/>
              </a:ext>
            </a:extLst>
          </p:cNvPr>
          <p:cNvSpPr>
            <a:spLocks noGrp="1"/>
          </p:cNvSpPr>
          <p:nvPr>
            <p:ph type="sldNum" sz="quarter" idx="12"/>
          </p:nvPr>
        </p:nvSpPr>
        <p:spPr/>
        <p:txBody>
          <a:bodyPr/>
          <a:lstStyle/>
          <a:p>
            <a:fld id="{F5B04B9C-30FB-46A6-A719-B7061929285C}" type="slidenum">
              <a:rPr lang="en-US" smtClean="0"/>
              <a:pPr/>
              <a:t>29</a:t>
            </a:fld>
            <a:endParaRPr lang="en-US" dirty="0"/>
          </a:p>
        </p:txBody>
      </p:sp>
    </p:spTree>
    <p:extLst>
      <p:ext uri="{BB962C8B-B14F-4D97-AF65-F5344CB8AC3E}">
        <p14:creationId xmlns:p14="http://schemas.microsoft.com/office/powerpoint/2010/main" val="392650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701"/>
            <a:ext cx="10515600" cy="482599"/>
          </a:xfrm>
        </p:spPr>
        <p:txBody>
          <a:bodyPr>
            <a:normAutofit fontScale="90000"/>
          </a:bodyPr>
          <a:lstStyle/>
          <a:p>
            <a:r>
              <a:rPr lang="en-US" dirty="0"/>
              <a:t>Boring statistics that hit home</a:t>
            </a:r>
          </a:p>
        </p:txBody>
      </p:sp>
      <p:sp>
        <p:nvSpPr>
          <p:cNvPr id="3" name="Content Placeholder 2"/>
          <p:cNvSpPr>
            <a:spLocks noGrp="1"/>
          </p:cNvSpPr>
          <p:nvPr>
            <p:ph idx="1"/>
          </p:nvPr>
        </p:nvSpPr>
        <p:spPr>
          <a:xfrm>
            <a:off x="838200" y="787400"/>
            <a:ext cx="10515600" cy="5829300"/>
          </a:xfrm>
        </p:spPr>
        <p:txBody>
          <a:bodyPr>
            <a:normAutofit/>
          </a:bodyPr>
          <a:lstStyle/>
          <a:p>
            <a:pPr marL="0" indent="0">
              <a:buNone/>
            </a:pPr>
            <a:r>
              <a:rPr lang="en-US" altLang="en-US" dirty="0"/>
              <a:t>From </a:t>
            </a:r>
            <a:r>
              <a:rPr lang="en-US" altLang="en-US" dirty="0">
                <a:hlinkClick r:id="rId2"/>
              </a:rPr>
              <a:t>https://www.broadbandsearch.net/blog/alarming-cybercrime-statistics</a:t>
            </a:r>
            <a:endParaRPr lang="en-US" altLang="en-US" dirty="0"/>
          </a:p>
          <a:p>
            <a:pPr marL="0" indent="0">
              <a:buNone/>
            </a:pPr>
            <a:endParaRPr lang="en-US" altLang="en-US" dirty="0"/>
          </a:p>
          <a:p>
            <a:r>
              <a:rPr lang="en-US" altLang="en-US" dirty="0"/>
              <a:t>A cyberattack happens once every 39 seconds.</a:t>
            </a:r>
          </a:p>
          <a:p>
            <a:pPr lvl="1"/>
            <a:r>
              <a:rPr lang="en-US" b="0" i="0" dirty="0">
                <a:effectLst/>
                <a:latin typeface="Source Sans Pro" panose="020B0503030403020204" pitchFamily="34" charset="0"/>
              </a:rPr>
              <a:t>“The computers in our study were attacked, on average, 2,244 times a day.”</a:t>
            </a:r>
          </a:p>
          <a:p>
            <a:r>
              <a:rPr lang="en-US" altLang="en-US" dirty="0"/>
              <a:t>78 percent of organizations in the US experienced a cyberattack in 2019.</a:t>
            </a:r>
          </a:p>
          <a:p>
            <a:r>
              <a:rPr lang="en-US" altLang="en-US" dirty="0"/>
              <a:t>23 percent of Americans have either had their credit card of financial information stolen by attackers, or they know someone who has.</a:t>
            </a:r>
          </a:p>
          <a:p>
            <a:r>
              <a:rPr lang="en-US" altLang="en-US" dirty="0"/>
              <a:t>Data breaches effected 30 percent of all US consumers in 2018.</a:t>
            </a:r>
          </a:p>
          <a:p>
            <a:r>
              <a:rPr lang="en-US" b="0" i="0" dirty="0">
                <a:effectLst/>
                <a:latin typeface="Roboto"/>
              </a:rPr>
              <a:t>The U.S. economy loses between $57 billion and $109 billion per year to malicious cyber activity.</a:t>
            </a:r>
          </a:p>
        </p:txBody>
      </p:sp>
      <p:sp>
        <p:nvSpPr>
          <p:cNvPr id="4" name="Slide Number Placeholder 3">
            <a:extLst>
              <a:ext uri="{FF2B5EF4-FFF2-40B4-BE49-F238E27FC236}">
                <a16:creationId xmlns:a16="http://schemas.microsoft.com/office/drawing/2014/main" id="{5FDEBEF4-A4C5-48C4-AE0C-B00F907000CB}"/>
              </a:ext>
            </a:extLst>
          </p:cNvPr>
          <p:cNvSpPr>
            <a:spLocks noGrp="1"/>
          </p:cNvSpPr>
          <p:nvPr>
            <p:ph type="sldNum" sz="quarter" idx="12"/>
          </p:nvPr>
        </p:nvSpPr>
        <p:spPr/>
        <p:txBody>
          <a:bodyPr/>
          <a:lstStyle/>
          <a:p>
            <a:fld id="{F5B04B9C-30FB-46A6-A719-B7061929285C}" type="slidenum">
              <a:rPr lang="en-US" smtClean="0"/>
              <a:pPr/>
              <a:t>3</a:t>
            </a:fld>
            <a:endParaRPr lang="en-US" dirty="0"/>
          </a:p>
        </p:txBody>
      </p:sp>
    </p:spTree>
    <p:extLst>
      <p:ext uri="{BB962C8B-B14F-4D97-AF65-F5344CB8AC3E}">
        <p14:creationId xmlns:p14="http://schemas.microsoft.com/office/powerpoint/2010/main" val="2883442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891-420E-4A26-897D-EFA1FA9A6DA7}"/>
              </a:ext>
            </a:extLst>
          </p:cNvPr>
          <p:cNvSpPr>
            <a:spLocks noGrp="1"/>
          </p:cNvSpPr>
          <p:nvPr>
            <p:ph type="title"/>
          </p:nvPr>
        </p:nvSpPr>
        <p:spPr>
          <a:xfrm>
            <a:off x="7149547" y="1915631"/>
            <a:ext cx="4495800" cy="1325563"/>
          </a:xfrm>
        </p:spPr>
        <p:txBody>
          <a:bodyPr/>
          <a:lstStyle/>
          <a:p>
            <a:pPr algn="ctr"/>
            <a:r>
              <a:rPr lang="en-US" dirty="0"/>
              <a:t>Maybe we should just give up</a:t>
            </a:r>
          </a:p>
        </p:txBody>
      </p:sp>
      <p:sp>
        <p:nvSpPr>
          <p:cNvPr id="4" name="Slide Number Placeholder 3">
            <a:extLst>
              <a:ext uri="{FF2B5EF4-FFF2-40B4-BE49-F238E27FC236}">
                <a16:creationId xmlns:a16="http://schemas.microsoft.com/office/drawing/2014/main" id="{D970682A-368D-4E11-930E-FC2D40EB65A4}"/>
              </a:ext>
            </a:extLst>
          </p:cNvPr>
          <p:cNvSpPr>
            <a:spLocks noGrp="1"/>
          </p:cNvSpPr>
          <p:nvPr>
            <p:ph type="sldNum" sz="quarter" idx="12"/>
          </p:nvPr>
        </p:nvSpPr>
        <p:spPr/>
        <p:txBody>
          <a:bodyPr/>
          <a:lstStyle/>
          <a:p>
            <a:fld id="{F5B04B9C-30FB-46A6-A719-B7061929285C}" type="slidenum">
              <a:rPr lang="en-US" smtClean="0"/>
              <a:pPr/>
              <a:t>30</a:t>
            </a:fld>
            <a:endParaRPr lang="en-US" dirty="0"/>
          </a:p>
        </p:txBody>
      </p:sp>
      <p:pic>
        <p:nvPicPr>
          <p:cNvPr id="6" name="Picture 5">
            <a:extLst>
              <a:ext uri="{FF2B5EF4-FFF2-40B4-BE49-F238E27FC236}">
                <a16:creationId xmlns:a16="http://schemas.microsoft.com/office/drawing/2014/main" id="{C5951790-1971-4345-81C1-ED05AA0F6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526891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825625"/>
            <a:ext cx="10515600" cy="790575"/>
          </a:xfrm>
        </p:spPr>
        <p:txBody>
          <a:bodyPr/>
          <a:lstStyle/>
          <a:p>
            <a:pPr marL="0" indent="0">
              <a:buNone/>
            </a:pPr>
            <a:r>
              <a:rPr lang="en-US" dirty="0"/>
              <a:t>Buy a cave in Montana and hide.</a:t>
            </a:r>
          </a:p>
        </p:txBody>
      </p:sp>
      <p:sp>
        <p:nvSpPr>
          <p:cNvPr id="4" name="TextBox 3"/>
          <p:cNvSpPr txBox="1"/>
          <p:nvPr/>
        </p:nvSpPr>
        <p:spPr>
          <a:xfrm>
            <a:off x="838200" y="2889111"/>
            <a:ext cx="2243243" cy="523220"/>
          </a:xfrm>
          <a:prstGeom prst="rect">
            <a:avLst/>
          </a:prstGeom>
          <a:noFill/>
        </p:spPr>
        <p:txBody>
          <a:bodyPr wrap="none" rtlCol="0">
            <a:spAutoFit/>
          </a:bodyPr>
          <a:lstStyle/>
          <a:p>
            <a:r>
              <a:rPr lang="en-US" sz="2800" dirty="0">
                <a:solidFill>
                  <a:schemeClr val="bg1"/>
                </a:solidFill>
              </a:rPr>
              <a:t>Pay with cash.</a:t>
            </a:r>
          </a:p>
        </p:txBody>
      </p:sp>
      <p:sp>
        <p:nvSpPr>
          <p:cNvPr id="5" name="Text Box 7"/>
          <p:cNvSpPr txBox="1">
            <a:spLocks noChangeArrowheads="1"/>
          </p:cNvSpPr>
          <p:nvPr/>
        </p:nvSpPr>
        <p:spPr bwMode="auto">
          <a:xfrm>
            <a:off x="838200" y="4208462"/>
            <a:ext cx="6858000" cy="117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b="0" dirty="0">
                <a:solidFill>
                  <a:srgbClr val="FFFF00"/>
                </a:solidFill>
                <a:latin typeface="+mn-lt"/>
              </a:rPr>
              <a:t>Bad guys have unlimited time and creativity.</a:t>
            </a:r>
          </a:p>
          <a:p>
            <a:pPr>
              <a:spcBef>
                <a:spcPct val="50000"/>
              </a:spcBef>
            </a:pPr>
            <a:r>
              <a:rPr lang="en-US" altLang="en-US" sz="2800" b="0" dirty="0">
                <a:solidFill>
                  <a:srgbClr val="FFFF00"/>
                </a:solidFill>
                <a:latin typeface="+mn-lt"/>
              </a:rPr>
              <a:t>You don’t!</a:t>
            </a:r>
          </a:p>
        </p:txBody>
      </p:sp>
    </p:spTree>
    <p:extLst>
      <p:ext uri="{BB962C8B-B14F-4D97-AF65-F5344CB8AC3E}">
        <p14:creationId xmlns:p14="http://schemas.microsoft.com/office/powerpoint/2010/main" val="28586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9278-75AA-492B-9719-E4C6EEFEE777}"/>
              </a:ext>
            </a:extLst>
          </p:cNvPr>
          <p:cNvSpPr>
            <a:spLocks noGrp="1"/>
          </p:cNvSpPr>
          <p:nvPr>
            <p:ph type="title"/>
          </p:nvPr>
        </p:nvSpPr>
        <p:spPr>
          <a:xfrm>
            <a:off x="838200" y="136958"/>
            <a:ext cx="10515600" cy="770948"/>
          </a:xfrm>
        </p:spPr>
        <p:txBody>
          <a:bodyPr/>
          <a:lstStyle/>
          <a:p>
            <a:r>
              <a:rPr lang="en-US" dirty="0"/>
              <a:t>Does giving up make you mad? It should.</a:t>
            </a:r>
          </a:p>
        </p:txBody>
      </p:sp>
      <p:sp>
        <p:nvSpPr>
          <p:cNvPr id="4" name="Slide Number Placeholder 3">
            <a:extLst>
              <a:ext uri="{FF2B5EF4-FFF2-40B4-BE49-F238E27FC236}">
                <a16:creationId xmlns:a16="http://schemas.microsoft.com/office/drawing/2014/main" id="{83B71F6A-9FB7-41C7-95B4-76E289606A5C}"/>
              </a:ext>
            </a:extLst>
          </p:cNvPr>
          <p:cNvSpPr>
            <a:spLocks noGrp="1"/>
          </p:cNvSpPr>
          <p:nvPr>
            <p:ph type="sldNum" sz="quarter" idx="12"/>
          </p:nvPr>
        </p:nvSpPr>
        <p:spPr/>
        <p:txBody>
          <a:bodyPr/>
          <a:lstStyle/>
          <a:p>
            <a:fld id="{F5B04B9C-30FB-46A6-A719-B7061929285C}" type="slidenum">
              <a:rPr lang="en-US" smtClean="0"/>
              <a:pPr/>
              <a:t>32</a:t>
            </a:fld>
            <a:endParaRPr lang="en-US" dirty="0"/>
          </a:p>
        </p:txBody>
      </p:sp>
      <p:pic>
        <p:nvPicPr>
          <p:cNvPr id="6" name="Picture 5">
            <a:extLst>
              <a:ext uri="{FF2B5EF4-FFF2-40B4-BE49-F238E27FC236}">
                <a16:creationId xmlns:a16="http://schemas.microsoft.com/office/drawing/2014/main" id="{709CDF66-7053-49EA-B6C6-30FEFE8FA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9" y="1011873"/>
            <a:ext cx="9753601" cy="5527039"/>
          </a:xfrm>
          <a:prstGeom prst="rect">
            <a:avLst/>
          </a:prstGeom>
        </p:spPr>
      </p:pic>
    </p:spTree>
    <p:extLst>
      <p:ext uri="{BB962C8B-B14F-4D97-AF65-F5344CB8AC3E}">
        <p14:creationId xmlns:p14="http://schemas.microsoft.com/office/powerpoint/2010/main" val="903853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9278-75AA-492B-9719-E4C6EEFEE777}"/>
              </a:ext>
            </a:extLst>
          </p:cNvPr>
          <p:cNvSpPr>
            <a:spLocks noGrp="1"/>
          </p:cNvSpPr>
          <p:nvPr>
            <p:ph type="title"/>
          </p:nvPr>
        </p:nvSpPr>
        <p:spPr>
          <a:xfrm>
            <a:off x="838200" y="136958"/>
            <a:ext cx="10515600" cy="770948"/>
          </a:xfrm>
        </p:spPr>
        <p:txBody>
          <a:bodyPr/>
          <a:lstStyle/>
          <a:p>
            <a:r>
              <a:rPr lang="en-US" dirty="0"/>
              <a:t>Because we need to win</a:t>
            </a:r>
          </a:p>
        </p:txBody>
      </p:sp>
      <p:sp>
        <p:nvSpPr>
          <p:cNvPr id="4" name="Slide Number Placeholder 3">
            <a:extLst>
              <a:ext uri="{FF2B5EF4-FFF2-40B4-BE49-F238E27FC236}">
                <a16:creationId xmlns:a16="http://schemas.microsoft.com/office/drawing/2014/main" id="{83B71F6A-9FB7-41C7-95B4-76E289606A5C}"/>
              </a:ext>
            </a:extLst>
          </p:cNvPr>
          <p:cNvSpPr>
            <a:spLocks noGrp="1"/>
          </p:cNvSpPr>
          <p:nvPr>
            <p:ph type="sldNum" sz="quarter" idx="12"/>
          </p:nvPr>
        </p:nvSpPr>
        <p:spPr/>
        <p:txBody>
          <a:bodyPr/>
          <a:lstStyle/>
          <a:p>
            <a:fld id="{F5B04B9C-30FB-46A6-A719-B7061929285C}" type="slidenum">
              <a:rPr lang="en-US" smtClean="0"/>
              <a:pPr/>
              <a:t>33</a:t>
            </a:fld>
            <a:endParaRPr lang="en-US" dirty="0"/>
          </a:p>
        </p:txBody>
      </p:sp>
      <p:pic>
        <p:nvPicPr>
          <p:cNvPr id="5" name="Picture 4">
            <a:extLst>
              <a:ext uri="{FF2B5EF4-FFF2-40B4-BE49-F238E27FC236}">
                <a16:creationId xmlns:a16="http://schemas.microsoft.com/office/drawing/2014/main" id="{A03E3874-6768-44C5-B05C-6EB075959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32" y="851694"/>
            <a:ext cx="11121736" cy="5560868"/>
          </a:xfrm>
          <a:prstGeom prst="rect">
            <a:avLst/>
          </a:prstGeom>
        </p:spPr>
      </p:pic>
    </p:spTree>
    <p:extLst>
      <p:ext uri="{BB962C8B-B14F-4D97-AF65-F5344CB8AC3E}">
        <p14:creationId xmlns:p14="http://schemas.microsoft.com/office/powerpoint/2010/main" val="3052199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2E72-D8C5-441E-BAF1-D87E2B683956}"/>
              </a:ext>
            </a:extLst>
          </p:cNvPr>
          <p:cNvSpPr>
            <a:spLocks noGrp="1"/>
          </p:cNvSpPr>
          <p:nvPr>
            <p:ph type="title"/>
          </p:nvPr>
        </p:nvSpPr>
        <p:spPr>
          <a:xfrm>
            <a:off x="838200" y="121921"/>
            <a:ext cx="10515600" cy="1051560"/>
          </a:xfrm>
        </p:spPr>
        <p:txBody>
          <a:bodyPr/>
          <a:lstStyle/>
          <a:p>
            <a:r>
              <a:rPr lang="en-US" dirty="0"/>
              <a:t>A Winning Strategy - Layers of Defense</a:t>
            </a:r>
          </a:p>
        </p:txBody>
      </p:sp>
      <p:sp>
        <p:nvSpPr>
          <p:cNvPr id="3" name="Content Placeholder 2">
            <a:extLst>
              <a:ext uri="{FF2B5EF4-FFF2-40B4-BE49-F238E27FC236}">
                <a16:creationId xmlns:a16="http://schemas.microsoft.com/office/drawing/2014/main" id="{3159E989-1CD4-4831-9657-A1B6F60B36B0}"/>
              </a:ext>
            </a:extLst>
          </p:cNvPr>
          <p:cNvSpPr>
            <a:spLocks noGrp="1"/>
          </p:cNvSpPr>
          <p:nvPr>
            <p:ph idx="1"/>
          </p:nvPr>
        </p:nvSpPr>
        <p:spPr>
          <a:xfrm>
            <a:off x="838200" y="1173480"/>
            <a:ext cx="10515600" cy="5003483"/>
          </a:xfrm>
        </p:spPr>
        <p:txBody>
          <a:bodyPr>
            <a:normAutofit fontScale="92500" lnSpcReduction="20000"/>
          </a:bodyPr>
          <a:lstStyle/>
          <a:p>
            <a:r>
              <a:rPr lang="en-US" dirty="0"/>
              <a:t>Email Hygiene</a:t>
            </a:r>
          </a:p>
          <a:p>
            <a:r>
              <a:rPr lang="en-US" dirty="0"/>
              <a:t>Patching</a:t>
            </a:r>
          </a:p>
          <a:p>
            <a:r>
              <a:rPr lang="en-US" dirty="0"/>
              <a:t>Authentication</a:t>
            </a:r>
          </a:p>
          <a:p>
            <a:r>
              <a:rPr lang="en-US" dirty="0"/>
              <a:t>Trust</a:t>
            </a:r>
          </a:p>
          <a:p>
            <a:r>
              <a:rPr lang="en-US" dirty="0"/>
              <a:t>Passwords</a:t>
            </a:r>
          </a:p>
          <a:p>
            <a:r>
              <a:rPr lang="en-US" dirty="0"/>
              <a:t>Backups</a:t>
            </a:r>
          </a:p>
          <a:p>
            <a:r>
              <a:rPr lang="en-US" dirty="0"/>
              <a:t>Social Media</a:t>
            </a:r>
          </a:p>
          <a:p>
            <a:r>
              <a:rPr lang="en-US" dirty="0"/>
              <a:t>Mobility</a:t>
            </a:r>
          </a:p>
          <a:p>
            <a:r>
              <a:rPr lang="en-US" dirty="0"/>
              <a:t>Tech Tools</a:t>
            </a:r>
          </a:p>
          <a:p>
            <a:r>
              <a:rPr lang="en-US" dirty="0"/>
              <a:t>Awareness</a:t>
            </a:r>
          </a:p>
          <a:p>
            <a:r>
              <a:rPr lang="en-US" dirty="0"/>
              <a:t>Six words to summarize everything</a:t>
            </a:r>
          </a:p>
          <a:p>
            <a:r>
              <a:rPr lang="en-US" dirty="0"/>
              <a:t>Two great books</a:t>
            </a:r>
          </a:p>
          <a:p>
            <a:endParaRPr lang="en-US" dirty="0"/>
          </a:p>
        </p:txBody>
      </p:sp>
      <p:sp>
        <p:nvSpPr>
          <p:cNvPr id="4" name="Slide Number Placeholder 3">
            <a:extLst>
              <a:ext uri="{FF2B5EF4-FFF2-40B4-BE49-F238E27FC236}">
                <a16:creationId xmlns:a16="http://schemas.microsoft.com/office/drawing/2014/main" id="{473CEB3D-8060-46AA-9A75-A998F4B9B5E0}"/>
              </a:ext>
            </a:extLst>
          </p:cNvPr>
          <p:cNvSpPr>
            <a:spLocks noGrp="1"/>
          </p:cNvSpPr>
          <p:nvPr>
            <p:ph type="sldNum" sz="quarter" idx="12"/>
          </p:nvPr>
        </p:nvSpPr>
        <p:spPr/>
        <p:txBody>
          <a:bodyPr/>
          <a:lstStyle/>
          <a:p>
            <a:fld id="{F5B04B9C-30FB-46A6-A719-B7061929285C}" type="slidenum">
              <a:rPr lang="en-US" smtClean="0"/>
              <a:pPr/>
              <a:t>34</a:t>
            </a:fld>
            <a:endParaRPr lang="en-US" dirty="0"/>
          </a:p>
        </p:txBody>
      </p:sp>
      <p:sp>
        <p:nvSpPr>
          <p:cNvPr id="8" name="Freeform: Shape 7">
            <a:extLst>
              <a:ext uri="{FF2B5EF4-FFF2-40B4-BE49-F238E27FC236}">
                <a16:creationId xmlns:a16="http://schemas.microsoft.com/office/drawing/2014/main" id="{DF6C030A-72E2-457E-BE88-F0213AA45E5E}"/>
              </a:ext>
            </a:extLst>
          </p:cNvPr>
          <p:cNvSpPr/>
          <p:nvPr/>
        </p:nvSpPr>
        <p:spPr>
          <a:xfrm>
            <a:off x="376803" y="1044985"/>
            <a:ext cx="885940" cy="2670672"/>
          </a:xfrm>
          <a:custGeom>
            <a:avLst/>
            <a:gdLst>
              <a:gd name="connsiteX0" fmla="*/ 494054 w 885940"/>
              <a:gd name="connsiteY0" fmla="*/ 2670672 h 2670672"/>
              <a:gd name="connsiteX1" fmla="*/ 421483 w 885940"/>
              <a:gd name="connsiteY1" fmla="*/ 2612615 h 2670672"/>
              <a:gd name="connsiteX2" fmla="*/ 334397 w 885940"/>
              <a:gd name="connsiteY2" fmla="*/ 2583586 h 2670672"/>
              <a:gd name="connsiteX3" fmla="*/ 261826 w 885940"/>
              <a:gd name="connsiteY3" fmla="*/ 2496501 h 2670672"/>
              <a:gd name="connsiteX4" fmla="*/ 232797 w 885940"/>
              <a:gd name="connsiteY4" fmla="*/ 2452958 h 2670672"/>
              <a:gd name="connsiteX5" fmla="*/ 189254 w 885940"/>
              <a:gd name="connsiteY5" fmla="*/ 2394901 h 2670672"/>
              <a:gd name="connsiteX6" fmla="*/ 145711 w 885940"/>
              <a:gd name="connsiteY6" fmla="*/ 2264272 h 2670672"/>
              <a:gd name="connsiteX7" fmla="*/ 131197 w 885940"/>
              <a:gd name="connsiteY7" fmla="*/ 2220729 h 2670672"/>
              <a:gd name="connsiteX8" fmla="*/ 116683 w 885940"/>
              <a:gd name="connsiteY8" fmla="*/ 2177186 h 2670672"/>
              <a:gd name="connsiteX9" fmla="*/ 87654 w 885940"/>
              <a:gd name="connsiteY9" fmla="*/ 2119129 h 2670672"/>
              <a:gd name="connsiteX10" fmla="*/ 44111 w 885940"/>
              <a:gd name="connsiteY10" fmla="*/ 1973986 h 2670672"/>
              <a:gd name="connsiteX11" fmla="*/ 29597 w 885940"/>
              <a:gd name="connsiteY11" fmla="*/ 1930444 h 2670672"/>
              <a:gd name="connsiteX12" fmla="*/ 15083 w 885940"/>
              <a:gd name="connsiteY12" fmla="*/ 1524044 h 2670672"/>
              <a:gd name="connsiteX13" fmla="*/ 568 w 885940"/>
              <a:gd name="connsiteY13" fmla="*/ 1465986 h 2670672"/>
              <a:gd name="connsiteX14" fmla="*/ 29597 w 885940"/>
              <a:gd name="connsiteY14" fmla="*/ 928958 h 2670672"/>
              <a:gd name="connsiteX15" fmla="*/ 44111 w 885940"/>
              <a:gd name="connsiteY15" fmla="*/ 856386 h 2670672"/>
              <a:gd name="connsiteX16" fmla="*/ 58626 w 885940"/>
              <a:gd name="connsiteY16" fmla="*/ 812844 h 2670672"/>
              <a:gd name="connsiteX17" fmla="*/ 87654 w 885940"/>
              <a:gd name="connsiteY17" fmla="*/ 653186 h 2670672"/>
              <a:gd name="connsiteX18" fmla="*/ 116683 w 885940"/>
              <a:gd name="connsiteY18" fmla="*/ 493529 h 2670672"/>
              <a:gd name="connsiteX19" fmla="*/ 145711 w 885940"/>
              <a:gd name="connsiteY19" fmla="*/ 406444 h 2670672"/>
              <a:gd name="connsiteX20" fmla="*/ 174740 w 885940"/>
              <a:gd name="connsiteY20" fmla="*/ 362901 h 2670672"/>
              <a:gd name="connsiteX21" fmla="*/ 261826 w 885940"/>
              <a:gd name="connsiteY21" fmla="*/ 188729 h 2670672"/>
              <a:gd name="connsiteX22" fmla="*/ 305368 w 885940"/>
              <a:gd name="connsiteY22" fmla="*/ 159701 h 2670672"/>
              <a:gd name="connsiteX23" fmla="*/ 377940 w 885940"/>
              <a:gd name="connsiteY23" fmla="*/ 72615 h 2670672"/>
              <a:gd name="connsiteX24" fmla="*/ 421483 w 885940"/>
              <a:gd name="connsiteY24" fmla="*/ 43586 h 2670672"/>
              <a:gd name="connsiteX25" fmla="*/ 537597 w 885940"/>
              <a:gd name="connsiteY25" fmla="*/ 29072 h 2670672"/>
              <a:gd name="connsiteX26" fmla="*/ 595654 w 885940"/>
              <a:gd name="connsiteY26" fmla="*/ 14558 h 2670672"/>
              <a:gd name="connsiteX27" fmla="*/ 885940 w 885940"/>
              <a:gd name="connsiteY27" fmla="*/ 44 h 267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5940" h="2670672">
                <a:moveTo>
                  <a:pt x="494054" y="2670672"/>
                </a:moveTo>
                <a:cubicBezTo>
                  <a:pt x="469864" y="2651320"/>
                  <a:pt x="448679" y="2627449"/>
                  <a:pt x="421483" y="2612615"/>
                </a:cubicBezTo>
                <a:cubicBezTo>
                  <a:pt x="394620" y="2597963"/>
                  <a:pt x="334397" y="2583586"/>
                  <a:pt x="334397" y="2583586"/>
                </a:cubicBezTo>
                <a:cubicBezTo>
                  <a:pt x="262320" y="2475474"/>
                  <a:pt x="354959" y="2608262"/>
                  <a:pt x="261826" y="2496501"/>
                </a:cubicBezTo>
                <a:cubicBezTo>
                  <a:pt x="250659" y="2483100"/>
                  <a:pt x="242936" y="2467153"/>
                  <a:pt x="232797" y="2452958"/>
                </a:cubicBezTo>
                <a:cubicBezTo>
                  <a:pt x="218737" y="2433273"/>
                  <a:pt x="203768" y="2414253"/>
                  <a:pt x="189254" y="2394901"/>
                </a:cubicBezTo>
                <a:lnTo>
                  <a:pt x="145711" y="2264272"/>
                </a:lnTo>
                <a:lnTo>
                  <a:pt x="131197" y="2220729"/>
                </a:lnTo>
                <a:cubicBezTo>
                  <a:pt x="126359" y="2206215"/>
                  <a:pt x="123525" y="2190870"/>
                  <a:pt x="116683" y="2177186"/>
                </a:cubicBezTo>
                <a:cubicBezTo>
                  <a:pt x="107007" y="2157834"/>
                  <a:pt x="95690" y="2139218"/>
                  <a:pt x="87654" y="2119129"/>
                </a:cubicBezTo>
                <a:cubicBezTo>
                  <a:pt x="53166" y="2032910"/>
                  <a:pt x="65494" y="2048827"/>
                  <a:pt x="44111" y="1973986"/>
                </a:cubicBezTo>
                <a:cubicBezTo>
                  <a:pt x="39908" y="1959276"/>
                  <a:pt x="34435" y="1944958"/>
                  <a:pt x="29597" y="1930444"/>
                </a:cubicBezTo>
                <a:cubicBezTo>
                  <a:pt x="24759" y="1794977"/>
                  <a:pt x="23539" y="1659333"/>
                  <a:pt x="15083" y="1524044"/>
                </a:cubicBezTo>
                <a:cubicBezTo>
                  <a:pt x="13839" y="1504135"/>
                  <a:pt x="568" y="1485934"/>
                  <a:pt x="568" y="1465986"/>
                </a:cubicBezTo>
                <a:cubicBezTo>
                  <a:pt x="568" y="1171581"/>
                  <a:pt x="-6553" y="1127789"/>
                  <a:pt x="29597" y="928958"/>
                </a:cubicBezTo>
                <a:cubicBezTo>
                  <a:pt x="34010" y="904686"/>
                  <a:pt x="38128" y="880319"/>
                  <a:pt x="44111" y="856386"/>
                </a:cubicBezTo>
                <a:cubicBezTo>
                  <a:pt x="47822" y="841544"/>
                  <a:pt x="53788" y="827358"/>
                  <a:pt x="58626" y="812844"/>
                </a:cubicBezTo>
                <a:cubicBezTo>
                  <a:pt x="101391" y="556247"/>
                  <a:pt x="47086" y="876314"/>
                  <a:pt x="87654" y="653186"/>
                </a:cubicBezTo>
                <a:cubicBezTo>
                  <a:pt x="93691" y="619982"/>
                  <a:pt x="106902" y="529391"/>
                  <a:pt x="116683" y="493529"/>
                </a:cubicBezTo>
                <a:cubicBezTo>
                  <a:pt x="124734" y="464009"/>
                  <a:pt x="128738" y="431903"/>
                  <a:pt x="145711" y="406444"/>
                </a:cubicBezTo>
                <a:lnTo>
                  <a:pt x="174740" y="362901"/>
                </a:lnTo>
                <a:cubicBezTo>
                  <a:pt x="191299" y="313222"/>
                  <a:pt x="213590" y="220886"/>
                  <a:pt x="261826" y="188729"/>
                </a:cubicBezTo>
                <a:lnTo>
                  <a:pt x="305368" y="159701"/>
                </a:lnTo>
                <a:cubicBezTo>
                  <a:pt x="333911" y="116887"/>
                  <a:pt x="336032" y="107539"/>
                  <a:pt x="377940" y="72615"/>
                </a:cubicBezTo>
                <a:cubicBezTo>
                  <a:pt x="391341" y="61448"/>
                  <a:pt x="404654" y="48176"/>
                  <a:pt x="421483" y="43586"/>
                </a:cubicBezTo>
                <a:cubicBezTo>
                  <a:pt x="459114" y="33323"/>
                  <a:pt x="499122" y="35484"/>
                  <a:pt x="537597" y="29072"/>
                </a:cubicBezTo>
                <a:cubicBezTo>
                  <a:pt x="557274" y="25793"/>
                  <a:pt x="575816" y="16646"/>
                  <a:pt x="595654" y="14558"/>
                </a:cubicBezTo>
                <a:cubicBezTo>
                  <a:pt x="748826" y="-1565"/>
                  <a:pt x="770130" y="44"/>
                  <a:pt x="885940" y="44"/>
                </a:cubicBezTo>
              </a:path>
            </a:pathLst>
          </a:custGeom>
          <a:noFill/>
          <a:ln w="38100">
            <a:solidFill>
              <a:srgbClr val="FFFF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634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 and Disinformation Campaigns</a:t>
            </a:r>
          </a:p>
        </p:txBody>
      </p:sp>
      <p:sp>
        <p:nvSpPr>
          <p:cNvPr id="4" name="Slide Number Placeholder 3"/>
          <p:cNvSpPr>
            <a:spLocks noGrp="1"/>
          </p:cNvSpPr>
          <p:nvPr>
            <p:ph type="sldNum" sz="quarter" idx="12"/>
          </p:nvPr>
        </p:nvSpPr>
        <p:spPr/>
        <p:txBody>
          <a:bodyPr/>
          <a:lstStyle/>
          <a:p>
            <a:fld id="{F5B04B9C-30FB-46A6-A719-B7061929285C}" type="slidenum">
              <a:rPr lang="en-US" smtClean="0"/>
              <a:pPr/>
              <a:t>35</a:t>
            </a:fld>
            <a:endParaRPr lang="en-US" dirty="0"/>
          </a:p>
        </p:txBody>
      </p:sp>
      <p:pic>
        <p:nvPicPr>
          <p:cNvPr id="5" name="Picture 4">
            <a:extLst>
              <a:ext uri="{FF2B5EF4-FFF2-40B4-BE49-F238E27FC236}">
                <a16:creationId xmlns:a16="http://schemas.microsoft.com/office/drawing/2014/main" id="{AA830FA0-2429-45CD-B483-03B4386AE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6389" y="1519943"/>
            <a:ext cx="6579221" cy="4392485"/>
          </a:xfrm>
          <a:prstGeom prst="rect">
            <a:avLst/>
          </a:prstGeom>
        </p:spPr>
      </p:pic>
      <p:sp>
        <p:nvSpPr>
          <p:cNvPr id="6" name="TextBox 5">
            <a:extLst>
              <a:ext uri="{FF2B5EF4-FFF2-40B4-BE49-F238E27FC236}">
                <a16:creationId xmlns:a16="http://schemas.microsoft.com/office/drawing/2014/main" id="{434553BB-D76F-41ED-9A29-A672C779A870}"/>
              </a:ext>
            </a:extLst>
          </p:cNvPr>
          <p:cNvSpPr txBox="1"/>
          <p:nvPr/>
        </p:nvSpPr>
        <p:spPr>
          <a:xfrm>
            <a:off x="179614" y="6123214"/>
            <a:ext cx="11707586" cy="369332"/>
          </a:xfrm>
          <a:prstGeom prst="rect">
            <a:avLst/>
          </a:prstGeom>
          <a:noFill/>
        </p:spPr>
        <p:txBody>
          <a:bodyPr wrap="square" rtlCol="0">
            <a:spAutoFit/>
          </a:bodyPr>
          <a:lstStyle/>
          <a:p>
            <a:r>
              <a:rPr lang="en-US" b="1" dirty="0">
                <a:solidFill>
                  <a:schemeClr val="bg1"/>
                </a:solidFill>
                <a:hlinkClick r:id="rId3"/>
              </a:rPr>
              <a:t>https://www.computerweekly.com/opinion/Its-time-to-accept-that-disinformation-is-a-cyber-security-issue</a:t>
            </a:r>
            <a:endParaRPr lang="en-US" b="1" dirty="0">
              <a:solidFill>
                <a:schemeClr val="bg1"/>
              </a:solidFill>
            </a:endParaRPr>
          </a:p>
        </p:txBody>
      </p:sp>
    </p:spTree>
    <p:extLst>
      <p:ext uri="{BB962C8B-B14F-4D97-AF65-F5344CB8AC3E}">
        <p14:creationId xmlns:p14="http://schemas.microsoft.com/office/powerpoint/2010/main" val="173440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06D4-BE58-E593-FABA-E6D2C107EB3C}"/>
              </a:ext>
            </a:extLst>
          </p:cNvPr>
          <p:cNvSpPr>
            <a:spLocks noGrp="1"/>
          </p:cNvSpPr>
          <p:nvPr>
            <p:ph type="title"/>
          </p:nvPr>
        </p:nvSpPr>
        <p:spPr>
          <a:xfrm>
            <a:off x="838200" y="0"/>
            <a:ext cx="10515600" cy="870857"/>
          </a:xfrm>
        </p:spPr>
        <p:txBody>
          <a:bodyPr>
            <a:normAutofit/>
          </a:bodyPr>
          <a:lstStyle/>
          <a:p>
            <a:r>
              <a:rPr lang="en-US" sz="2400" dirty="0"/>
              <a:t>The Twilight Zone, Season 1, Episode 22: The Monsters are Due on Maple Street,</a:t>
            </a:r>
            <a:br>
              <a:rPr lang="en-US" sz="2400" dirty="0"/>
            </a:br>
            <a:r>
              <a:rPr lang="en-US" sz="2400" dirty="0"/>
              <a:t>March 4, 1960</a:t>
            </a:r>
          </a:p>
        </p:txBody>
      </p:sp>
      <p:sp>
        <p:nvSpPr>
          <p:cNvPr id="4" name="Slide Number Placeholder 3">
            <a:extLst>
              <a:ext uri="{FF2B5EF4-FFF2-40B4-BE49-F238E27FC236}">
                <a16:creationId xmlns:a16="http://schemas.microsoft.com/office/drawing/2014/main" id="{485DBB0B-92D0-0662-CB1D-EC7F2D1CB0B7}"/>
              </a:ext>
            </a:extLst>
          </p:cNvPr>
          <p:cNvSpPr>
            <a:spLocks noGrp="1"/>
          </p:cNvSpPr>
          <p:nvPr>
            <p:ph type="sldNum" sz="quarter" idx="12"/>
          </p:nvPr>
        </p:nvSpPr>
        <p:spPr/>
        <p:txBody>
          <a:bodyPr/>
          <a:lstStyle/>
          <a:p>
            <a:fld id="{F5B04B9C-30FB-46A6-A719-B7061929285C}" type="slidenum">
              <a:rPr lang="en-US" smtClean="0"/>
              <a:pPr/>
              <a:t>36</a:t>
            </a:fld>
            <a:endParaRPr lang="en-US" dirty="0"/>
          </a:p>
        </p:txBody>
      </p:sp>
      <p:pic>
        <p:nvPicPr>
          <p:cNvPr id="8" name="Picture 7">
            <a:extLst>
              <a:ext uri="{FF2B5EF4-FFF2-40B4-BE49-F238E27FC236}">
                <a16:creationId xmlns:a16="http://schemas.microsoft.com/office/drawing/2014/main" id="{6E63AB5A-D9D0-EF4E-2F68-FE7F1DABD694}"/>
              </a:ext>
            </a:extLst>
          </p:cNvPr>
          <p:cNvPicPr>
            <a:picLocks noChangeAspect="1"/>
          </p:cNvPicPr>
          <p:nvPr/>
        </p:nvPicPr>
        <p:blipFill>
          <a:blip r:embed="rId2"/>
          <a:stretch>
            <a:fillRect/>
          </a:stretch>
        </p:blipFill>
        <p:spPr>
          <a:xfrm>
            <a:off x="2052144" y="838200"/>
            <a:ext cx="8087712" cy="6019800"/>
          </a:xfrm>
          <a:prstGeom prst="rect">
            <a:avLst/>
          </a:prstGeom>
        </p:spPr>
      </p:pic>
    </p:spTree>
    <p:extLst>
      <p:ext uri="{BB962C8B-B14F-4D97-AF65-F5344CB8AC3E}">
        <p14:creationId xmlns:p14="http://schemas.microsoft.com/office/powerpoint/2010/main" val="4229313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B04B9C-30FB-46A6-A719-B7061929285C}" type="slidenum">
              <a:rPr lang="en-US" smtClean="0"/>
              <a:pPr/>
              <a:t>37</a:t>
            </a:fld>
            <a:endParaRPr lang="en-US" dirty="0"/>
          </a:p>
        </p:txBody>
      </p:sp>
      <p:pic>
        <p:nvPicPr>
          <p:cNvPr id="2050" name="Picture 2" descr="Professional &quot;Fight Night&quot; Boxing Ring | FIGHT SH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03" y="75542"/>
            <a:ext cx="9972794" cy="664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9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EA0C6-DDB1-E337-0A4D-359A67E26C68}"/>
              </a:ext>
            </a:extLst>
          </p:cNvPr>
          <p:cNvSpPr>
            <a:spLocks noGrp="1"/>
          </p:cNvSpPr>
          <p:nvPr>
            <p:ph type="title"/>
          </p:nvPr>
        </p:nvSpPr>
        <p:spPr>
          <a:xfrm>
            <a:off x="838200" y="177791"/>
            <a:ext cx="10515600" cy="568958"/>
          </a:xfrm>
        </p:spPr>
        <p:txBody>
          <a:bodyPr>
            <a:normAutofit fontScale="90000"/>
          </a:bodyPr>
          <a:lstStyle/>
          <a:p>
            <a:pPr algn="ctr"/>
            <a:r>
              <a:rPr lang="en-US" dirty="0"/>
              <a:t>The firehose of falsehood</a:t>
            </a:r>
          </a:p>
        </p:txBody>
      </p:sp>
      <p:sp>
        <p:nvSpPr>
          <p:cNvPr id="3" name="Content Placeholder 2">
            <a:extLst>
              <a:ext uri="{FF2B5EF4-FFF2-40B4-BE49-F238E27FC236}">
                <a16:creationId xmlns:a16="http://schemas.microsoft.com/office/drawing/2014/main" id="{4535F660-CF6B-33D2-7956-1EC72AE43651}"/>
              </a:ext>
            </a:extLst>
          </p:cNvPr>
          <p:cNvSpPr>
            <a:spLocks noGrp="1"/>
          </p:cNvSpPr>
          <p:nvPr>
            <p:ph idx="1"/>
          </p:nvPr>
        </p:nvSpPr>
        <p:spPr>
          <a:xfrm>
            <a:off x="482600" y="6599872"/>
            <a:ext cx="10515600" cy="258127"/>
          </a:xfrm>
        </p:spPr>
        <p:txBody>
          <a:bodyPr>
            <a:normAutofit/>
          </a:bodyPr>
          <a:lstStyle/>
          <a:p>
            <a:pPr marL="0" indent="0">
              <a:buNone/>
            </a:pPr>
            <a:r>
              <a:rPr lang="en-US" sz="1200" dirty="0"/>
              <a:t>https://mashable.com/video/man-blasted-by-fire-hose-slow-motion</a:t>
            </a:r>
          </a:p>
        </p:txBody>
      </p:sp>
      <p:sp>
        <p:nvSpPr>
          <p:cNvPr id="4" name="Slide Number Placeholder 3">
            <a:extLst>
              <a:ext uri="{FF2B5EF4-FFF2-40B4-BE49-F238E27FC236}">
                <a16:creationId xmlns:a16="http://schemas.microsoft.com/office/drawing/2014/main" id="{0EFE8D6B-5366-1C18-2D14-246FE57E3438}"/>
              </a:ext>
            </a:extLst>
          </p:cNvPr>
          <p:cNvSpPr>
            <a:spLocks noGrp="1"/>
          </p:cNvSpPr>
          <p:nvPr>
            <p:ph type="sldNum" sz="quarter" idx="12"/>
          </p:nvPr>
        </p:nvSpPr>
        <p:spPr/>
        <p:txBody>
          <a:bodyPr/>
          <a:lstStyle/>
          <a:p>
            <a:fld id="{F5B04B9C-30FB-46A6-A719-B7061929285C}" type="slidenum">
              <a:rPr lang="en-US" smtClean="0"/>
              <a:pPr/>
              <a:t>38</a:t>
            </a:fld>
            <a:endParaRPr lang="en-US" dirty="0"/>
          </a:p>
        </p:txBody>
      </p:sp>
      <p:pic>
        <p:nvPicPr>
          <p:cNvPr id="1028" name="Picture 4" descr="Guy getting blasted by a fire hose in extreme slow-mo is all of us just  trying to get through the day | Mashable">
            <a:extLst>
              <a:ext uri="{FF2B5EF4-FFF2-40B4-BE49-F238E27FC236}">
                <a16:creationId xmlns:a16="http://schemas.microsoft.com/office/drawing/2014/main" id="{31704B08-6E2C-67D9-4DFA-1939F3A5D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918" y="746749"/>
            <a:ext cx="7804164" cy="5853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372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6E6D-FA92-FB07-0CFF-59CE7550C72F}"/>
              </a:ext>
            </a:extLst>
          </p:cNvPr>
          <p:cNvSpPr>
            <a:spLocks noGrp="1"/>
          </p:cNvSpPr>
          <p:nvPr>
            <p:ph type="title"/>
          </p:nvPr>
        </p:nvSpPr>
        <p:spPr>
          <a:xfrm>
            <a:off x="838200" y="365125"/>
            <a:ext cx="10515600" cy="4941886"/>
          </a:xfrm>
        </p:spPr>
        <p:txBody>
          <a:bodyPr>
            <a:normAutofit/>
          </a:bodyPr>
          <a:lstStyle/>
          <a:p>
            <a:pPr algn="ctr"/>
            <a:r>
              <a:rPr lang="en-US" sz="25000" dirty="0"/>
              <a:t>Versus</a:t>
            </a:r>
          </a:p>
        </p:txBody>
      </p:sp>
      <p:sp>
        <p:nvSpPr>
          <p:cNvPr id="3" name="Content Placeholder 2">
            <a:extLst>
              <a:ext uri="{FF2B5EF4-FFF2-40B4-BE49-F238E27FC236}">
                <a16:creationId xmlns:a16="http://schemas.microsoft.com/office/drawing/2014/main" id="{5816E0D0-A550-4332-8EDA-8713D4B5EB32}"/>
              </a:ext>
            </a:extLst>
          </p:cNvPr>
          <p:cNvSpPr>
            <a:spLocks noGrp="1"/>
          </p:cNvSpPr>
          <p:nvPr>
            <p:ph idx="1"/>
          </p:nvPr>
        </p:nvSpPr>
        <p:spPr>
          <a:xfrm>
            <a:off x="838200" y="6011068"/>
            <a:ext cx="10515600" cy="690563"/>
          </a:xfrm>
        </p:spPr>
        <p:txBody>
          <a:bodyPr/>
          <a:lstStyle/>
          <a:p>
            <a:pPr marL="0" indent="0">
              <a:buNone/>
            </a:pPr>
            <a:r>
              <a:rPr lang="en-US" dirty="0"/>
              <a:t>See https://www.rand.org/pubs/perspectives/PE198.html</a:t>
            </a:r>
          </a:p>
        </p:txBody>
      </p:sp>
      <p:sp>
        <p:nvSpPr>
          <p:cNvPr id="4" name="Slide Number Placeholder 3">
            <a:extLst>
              <a:ext uri="{FF2B5EF4-FFF2-40B4-BE49-F238E27FC236}">
                <a16:creationId xmlns:a16="http://schemas.microsoft.com/office/drawing/2014/main" id="{A51ABE92-1EDC-941C-07C4-E1EDE8C27EA9}"/>
              </a:ext>
            </a:extLst>
          </p:cNvPr>
          <p:cNvSpPr>
            <a:spLocks noGrp="1"/>
          </p:cNvSpPr>
          <p:nvPr>
            <p:ph type="sldNum" sz="quarter" idx="12"/>
          </p:nvPr>
        </p:nvSpPr>
        <p:spPr/>
        <p:txBody>
          <a:bodyPr/>
          <a:lstStyle/>
          <a:p>
            <a:fld id="{F5B04B9C-30FB-46A6-A719-B7061929285C}" type="slidenum">
              <a:rPr lang="en-US" smtClean="0"/>
              <a:pPr/>
              <a:t>39</a:t>
            </a:fld>
            <a:endParaRPr lang="en-US" dirty="0"/>
          </a:p>
        </p:txBody>
      </p:sp>
    </p:spTree>
    <p:extLst>
      <p:ext uri="{BB962C8B-B14F-4D97-AF65-F5344CB8AC3E}">
        <p14:creationId xmlns:p14="http://schemas.microsoft.com/office/powerpoint/2010/main" val="246762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833ED-218A-4EE0-B0D8-78EDC2F4BD49}"/>
              </a:ext>
            </a:extLst>
          </p:cNvPr>
          <p:cNvSpPr>
            <a:spLocks noGrp="1"/>
          </p:cNvSpPr>
          <p:nvPr>
            <p:ph type="title"/>
          </p:nvPr>
        </p:nvSpPr>
        <p:spPr/>
        <p:txBody>
          <a:bodyPr/>
          <a:lstStyle/>
          <a:p>
            <a:r>
              <a:rPr lang="en-US" dirty="0"/>
              <a:t>Eight seconds in my basement</a:t>
            </a:r>
          </a:p>
        </p:txBody>
      </p:sp>
      <p:sp>
        <p:nvSpPr>
          <p:cNvPr id="3" name="Content Placeholder 2">
            <a:extLst>
              <a:ext uri="{FF2B5EF4-FFF2-40B4-BE49-F238E27FC236}">
                <a16:creationId xmlns:a16="http://schemas.microsoft.com/office/drawing/2014/main" id="{5F44257A-7462-4F4F-A1BD-671BEF4EACA3}"/>
              </a:ext>
            </a:extLst>
          </p:cNvPr>
          <p:cNvSpPr>
            <a:spLocks noGrp="1"/>
          </p:cNvSpPr>
          <p:nvPr>
            <p:ph idx="1"/>
          </p:nvPr>
        </p:nvSpPr>
        <p:spPr/>
        <p:txBody>
          <a:bodyPr>
            <a:normAutofit fontScale="62500" lnSpcReduction="20000"/>
          </a:bodyPr>
          <a:lstStyle/>
          <a:p>
            <a:r>
              <a:rPr lang="en-US" dirty="0"/>
              <a:t>Oct  7 12:38:55 infra2020-fw kernel: IN=enp2s0 OUT= MAC=00:30:18:c5:e3:b8:a0:a3:e2:63:de:20:08:00 SRC=171.242.158.152 DST=216.160.2.135 LEN=44 TOS=0x00 PREC=0x00 TTL=49 ID=60708 PROTO=TCP SPT=34494 DPT=23 WINDOW=47045 RES=0x00 SYN URGP=0</a:t>
            </a:r>
          </a:p>
          <a:p>
            <a:r>
              <a:rPr lang="en-US" dirty="0"/>
              <a:t>Oct  7 12:38:59 infra2020-fw kernel: IN=enp2s0 OUT= MAC=00:30:18:c5:e3:b8:a0:a3:e2:63:de:20:08:00 SRC=195.54.161.104 DST=216.160.2.136 LEN=44 TOS=0x00 PREC=0x00 TTL=241 ID=39863 PROTO=TCP SPT=42098 DPT=218 WINDOW=1024 RES=0x00 SYN URGP=0</a:t>
            </a:r>
          </a:p>
          <a:p>
            <a:r>
              <a:rPr lang="en-US" dirty="0"/>
              <a:t>Oct  7 12:39:00 infra2020-fw kernel: IN=enp2s0 OUT= MAC=00:30:18:c5:e3:b8:a0:a3:e2:63:de:20:08:00 SRC=192.241.220.248 DST=216.160.2.133 LEN=44 TOS=0x00 PREC=0x00 TTL=246 ID=54321 PROTO=TCP SPT=40013 DPT=110 WINDOW=65535 RES=0x00 SYN URGP=0</a:t>
            </a:r>
          </a:p>
          <a:p>
            <a:r>
              <a:rPr lang="en-US" dirty="0"/>
              <a:t>Oct  7 12:39:00 infra2020-fw kernel: IN=enp2s0 OUT= MAC=00:30:18:c5:e3:b8:a0:a3:e2:63:de:20:08:00 SRC=171.235.221.124 DST=216.160.2.136 LEN=52 TOS=0x00 PREC=0x00 TTL=49 ID=29656 DF PROTO=TCP SPT=50326 DPT=445 WINDOW=8192 RES=0x00 SYN URGP=0</a:t>
            </a:r>
          </a:p>
          <a:p>
            <a:r>
              <a:rPr lang="en-US" dirty="0"/>
              <a:t>Oct  7 12:39:02 infra2020-fw kernel: IN=enp2s0 OUT= MAC=00:30:18:c5:e3:b8:a0:a3:e2:63:de:20:08:00 SRC=79.66.18.65 DST=216.160.2.133 LEN=40 TOS=0x00 PREC=0x00 TTL=53 ID=0 DF PROTO=TCP SPT=54355 DPT=443 WINDOW=0 RES=0x00 RST URGP=0</a:t>
            </a:r>
          </a:p>
          <a:p>
            <a:r>
              <a:rPr lang="en-US" dirty="0"/>
              <a:t>Oct  7 12:39:03 infra2020-fw kernel: IN=enp2s0 OUT= MAC=00:30:18:c5:e3:b8:a0:a3:e2:63:de:20:08:00 SRC=45.234.63.120 DST=216.160.2.132 LEN=52 TOS=0x00 PREC=0x00 TTL=115 ID=16530 DF PROTO=TCP SPT=54750 DPT=445 WINDOW=8192 RES=0x00 SYN URGP=0</a:t>
            </a:r>
          </a:p>
          <a:p>
            <a:endParaRPr lang="en-US" dirty="0"/>
          </a:p>
        </p:txBody>
      </p:sp>
      <p:sp>
        <p:nvSpPr>
          <p:cNvPr id="4" name="Slide Number Placeholder 3">
            <a:extLst>
              <a:ext uri="{FF2B5EF4-FFF2-40B4-BE49-F238E27FC236}">
                <a16:creationId xmlns:a16="http://schemas.microsoft.com/office/drawing/2014/main" id="{46DC60ED-8395-42EA-8AD3-9591416F05CE}"/>
              </a:ext>
            </a:extLst>
          </p:cNvPr>
          <p:cNvSpPr>
            <a:spLocks noGrp="1"/>
          </p:cNvSpPr>
          <p:nvPr>
            <p:ph type="sldNum" sz="quarter" idx="12"/>
          </p:nvPr>
        </p:nvSpPr>
        <p:spPr/>
        <p:txBody>
          <a:bodyPr/>
          <a:lstStyle/>
          <a:p>
            <a:fld id="{F5B04B9C-30FB-46A6-A719-B7061929285C}" type="slidenum">
              <a:rPr lang="en-US" smtClean="0"/>
              <a:pPr/>
              <a:t>4</a:t>
            </a:fld>
            <a:endParaRPr lang="en-US" dirty="0"/>
          </a:p>
        </p:txBody>
      </p:sp>
    </p:spTree>
    <p:extLst>
      <p:ext uri="{BB962C8B-B14F-4D97-AF65-F5344CB8AC3E}">
        <p14:creationId xmlns:p14="http://schemas.microsoft.com/office/powerpoint/2010/main" val="429697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842C-7529-B181-674D-B7F9665853BD}"/>
              </a:ext>
            </a:extLst>
          </p:cNvPr>
          <p:cNvSpPr>
            <a:spLocks noGrp="1"/>
          </p:cNvSpPr>
          <p:nvPr>
            <p:ph type="title"/>
          </p:nvPr>
        </p:nvSpPr>
        <p:spPr>
          <a:xfrm>
            <a:off x="838200" y="136525"/>
            <a:ext cx="10515600" cy="808355"/>
          </a:xfrm>
        </p:spPr>
        <p:txBody>
          <a:bodyPr>
            <a:normAutofit/>
          </a:bodyPr>
          <a:lstStyle/>
          <a:p>
            <a:pPr algn="ctr"/>
            <a:r>
              <a:rPr lang="en-US" dirty="0"/>
              <a:t>The squirt gun of truth</a:t>
            </a:r>
          </a:p>
        </p:txBody>
      </p:sp>
      <p:pic>
        <p:nvPicPr>
          <p:cNvPr id="6" name="Content Placeholder 5">
            <a:extLst>
              <a:ext uri="{FF2B5EF4-FFF2-40B4-BE49-F238E27FC236}">
                <a16:creationId xmlns:a16="http://schemas.microsoft.com/office/drawing/2014/main" id="{A5FDDCEF-E2FC-DF59-5766-2D4BBD31142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6770" y="1126543"/>
            <a:ext cx="10758460" cy="5229807"/>
          </a:xfrm>
        </p:spPr>
      </p:pic>
      <p:sp>
        <p:nvSpPr>
          <p:cNvPr id="4" name="Slide Number Placeholder 3">
            <a:extLst>
              <a:ext uri="{FF2B5EF4-FFF2-40B4-BE49-F238E27FC236}">
                <a16:creationId xmlns:a16="http://schemas.microsoft.com/office/drawing/2014/main" id="{D48E22E8-800D-F677-F444-0D0686E61854}"/>
              </a:ext>
            </a:extLst>
          </p:cNvPr>
          <p:cNvSpPr>
            <a:spLocks noGrp="1"/>
          </p:cNvSpPr>
          <p:nvPr>
            <p:ph type="sldNum" sz="quarter" idx="12"/>
          </p:nvPr>
        </p:nvSpPr>
        <p:spPr/>
        <p:txBody>
          <a:bodyPr/>
          <a:lstStyle/>
          <a:p>
            <a:fld id="{F5B04B9C-30FB-46A6-A719-B7061929285C}" type="slidenum">
              <a:rPr lang="en-US" smtClean="0"/>
              <a:pPr/>
              <a:t>40</a:t>
            </a:fld>
            <a:endParaRPr lang="en-US" dirty="0"/>
          </a:p>
        </p:txBody>
      </p:sp>
    </p:spTree>
    <p:extLst>
      <p:ext uri="{BB962C8B-B14F-4D97-AF65-F5344CB8AC3E}">
        <p14:creationId xmlns:p14="http://schemas.microsoft.com/office/powerpoint/2010/main" val="807508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8D5F-4D1A-45AD-85DA-CF71AD3AE4F6}"/>
              </a:ext>
            </a:extLst>
          </p:cNvPr>
          <p:cNvSpPr>
            <a:spLocks noGrp="1"/>
          </p:cNvSpPr>
          <p:nvPr>
            <p:ph type="title"/>
          </p:nvPr>
        </p:nvSpPr>
        <p:spPr>
          <a:xfrm>
            <a:off x="838200" y="136525"/>
            <a:ext cx="10515600" cy="1062265"/>
          </a:xfrm>
        </p:spPr>
        <p:txBody>
          <a:bodyPr/>
          <a:lstStyle/>
          <a:p>
            <a:r>
              <a:rPr lang="en-US" dirty="0"/>
              <a:t>MIT: Lies travel farther and faster than truth</a:t>
            </a:r>
          </a:p>
        </p:txBody>
      </p:sp>
      <p:sp>
        <p:nvSpPr>
          <p:cNvPr id="3" name="Content Placeholder 2">
            <a:extLst>
              <a:ext uri="{FF2B5EF4-FFF2-40B4-BE49-F238E27FC236}">
                <a16:creationId xmlns:a16="http://schemas.microsoft.com/office/drawing/2014/main" id="{1C64794B-3EDC-477A-9933-B09491DDC301}"/>
              </a:ext>
            </a:extLst>
          </p:cNvPr>
          <p:cNvSpPr>
            <a:spLocks noGrp="1"/>
          </p:cNvSpPr>
          <p:nvPr>
            <p:ph idx="1"/>
          </p:nvPr>
        </p:nvSpPr>
        <p:spPr>
          <a:xfrm>
            <a:off x="838200" y="1335314"/>
            <a:ext cx="10515600" cy="5522686"/>
          </a:xfrm>
        </p:spPr>
        <p:txBody>
          <a:bodyPr>
            <a:normAutofit lnSpcReduction="10000"/>
          </a:bodyPr>
          <a:lstStyle/>
          <a:p>
            <a:r>
              <a:rPr lang="en-US" dirty="0"/>
              <a:t>See </a:t>
            </a:r>
            <a:r>
              <a:rPr lang="en-US" dirty="0">
                <a:solidFill>
                  <a:srgbClr val="FFFF00"/>
                </a:solidFill>
                <a:hlinkClick r:id="rId2"/>
              </a:rPr>
              <a:t>https://news.mit.edu/2018/study-twitter-false-news-travels-faster-true-stories-0308</a:t>
            </a:r>
            <a:endParaRPr lang="en-US" dirty="0">
              <a:solidFill>
                <a:srgbClr val="FFFF00"/>
              </a:solidFill>
            </a:endParaRPr>
          </a:p>
          <a:p>
            <a:r>
              <a:rPr lang="en-US" dirty="0"/>
              <a:t>“We found that falsehood diffuses significantly farther, faster, deeper, and more broadly than the truth, in all categories of information, and in many cases by an order of magnitude,” </a:t>
            </a:r>
            <a:endParaRPr lang="en-US" dirty="0">
              <a:solidFill>
                <a:srgbClr val="FFFF00"/>
              </a:solidFill>
            </a:endParaRPr>
          </a:p>
          <a:p>
            <a:r>
              <a:rPr lang="en-US" dirty="0"/>
              <a:t>False news stories are 70 percent more likely to be retweeted than true stories.</a:t>
            </a:r>
          </a:p>
          <a:p>
            <a:r>
              <a:rPr lang="en-US" dirty="0"/>
              <a:t>It takes true stories about six times as long to reach 1,500 people as it does for false stories to reach the same number of people.</a:t>
            </a:r>
          </a:p>
          <a:p>
            <a:r>
              <a:rPr lang="en-US" dirty="0"/>
              <a:t>When it comes to Twitter’s “cascades,” or unbroken retweet chains, falsehoods reach a cascade depth of 10 about 20 times faster than facts.</a:t>
            </a:r>
          </a:p>
          <a:p>
            <a:r>
              <a:rPr lang="en-US" dirty="0"/>
              <a:t>Falsehoods are retweeted by unique users more broadly than true statements at every depth of cascade.</a:t>
            </a:r>
            <a:endParaRPr lang="en-US" dirty="0">
              <a:solidFill>
                <a:srgbClr val="FFFF00"/>
              </a:solidFill>
            </a:endParaRPr>
          </a:p>
        </p:txBody>
      </p:sp>
      <p:sp>
        <p:nvSpPr>
          <p:cNvPr id="4" name="Slide Number Placeholder 3">
            <a:extLst>
              <a:ext uri="{FF2B5EF4-FFF2-40B4-BE49-F238E27FC236}">
                <a16:creationId xmlns:a16="http://schemas.microsoft.com/office/drawing/2014/main" id="{494CF908-D72C-401A-9349-7628F9167EFF}"/>
              </a:ext>
            </a:extLst>
          </p:cNvPr>
          <p:cNvSpPr>
            <a:spLocks noGrp="1"/>
          </p:cNvSpPr>
          <p:nvPr>
            <p:ph type="sldNum" sz="quarter" idx="12"/>
          </p:nvPr>
        </p:nvSpPr>
        <p:spPr/>
        <p:txBody>
          <a:bodyPr/>
          <a:lstStyle/>
          <a:p>
            <a:fld id="{F5B04B9C-30FB-46A6-A719-B7061929285C}" type="slidenum">
              <a:rPr lang="en-US" smtClean="0"/>
              <a:pPr/>
              <a:t>41</a:t>
            </a:fld>
            <a:endParaRPr lang="en-US" dirty="0"/>
          </a:p>
        </p:txBody>
      </p:sp>
    </p:spTree>
    <p:extLst>
      <p:ext uri="{BB962C8B-B14F-4D97-AF65-F5344CB8AC3E}">
        <p14:creationId xmlns:p14="http://schemas.microsoft.com/office/powerpoint/2010/main" val="2345765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3C3E5-AEE5-44A0-8EFF-1B115631B0D7}"/>
              </a:ext>
            </a:extLst>
          </p:cNvPr>
          <p:cNvSpPr>
            <a:spLocks noGrp="1"/>
          </p:cNvSpPr>
          <p:nvPr>
            <p:ph type="title"/>
          </p:nvPr>
        </p:nvSpPr>
        <p:spPr>
          <a:xfrm>
            <a:off x="838200" y="365126"/>
            <a:ext cx="10515600" cy="936398"/>
          </a:xfrm>
        </p:spPr>
        <p:txBody>
          <a:bodyPr/>
          <a:lstStyle/>
          <a:p>
            <a:pPr algn="ctr"/>
            <a:r>
              <a:rPr lang="en-US" dirty="0"/>
              <a:t>2019 social media mob up close and personal</a:t>
            </a:r>
          </a:p>
        </p:txBody>
      </p:sp>
      <p:sp>
        <p:nvSpPr>
          <p:cNvPr id="4" name="Slide Number Placeholder 3">
            <a:extLst>
              <a:ext uri="{FF2B5EF4-FFF2-40B4-BE49-F238E27FC236}">
                <a16:creationId xmlns:a16="http://schemas.microsoft.com/office/drawing/2014/main" id="{7D14AE50-63E3-4AE3-B9D1-88F5385E0BE1}"/>
              </a:ext>
            </a:extLst>
          </p:cNvPr>
          <p:cNvSpPr>
            <a:spLocks noGrp="1"/>
          </p:cNvSpPr>
          <p:nvPr>
            <p:ph type="sldNum" sz="quarter" idx="12"/>
          </p:nvPr>
        </p:nvSpPr>
        <p:spPr/>
        <p:txBody>
          <a:bodyPr/>
          <a:lstStyle/>
          <a:p>
            <a:fld id="{F5B04B9C-30FB-46A6-A719-B7061929285C}" type="slidenum">
              <a:rPr lang="en-US" smtClean="0"/>
              <a:pPr/>
              <a:t>42</a:t>
            </a:fld>
            <a:endParaRPr lang="en-US" dirty="0"/>
          </a:p>
        </p:txBody>
      </p:sp>
      <p:sp>
        <p:nvSpPr>
          <p:cNvPr id="5" name="Content Placeholder 4">
            <a:extLst>
              <a:ext uri="{FF2B5EF4-FFF2-40B4-BE49-F238E27FC236}">
                <a16:creationId xmlns:a16="http://schemas.microsoft.com/office/drawing/2014/main" id="{F75FF160-8B5D-44C3-A1D9-CEC9860368AA}"/>
              </a:ext>
            </a:extLst>
          </p:cNvPr>
          <p:cNvSpPr>
            <a:spLocks noGrp="1"/>
          </p:cNvSpPr>
          <p:nvPr>
            <p:ph idx="1"/>
          </p:nvPr>
        </p:nvSpPr>
        <p:spPr>
          <a:xfrm>
            <a:off x="838200" y="1825625"/>
            <a:ext cx="7119551" cy="4351338"/>
          </a:xfrm>
        </p:spPr>
        <p:txBody>
          <a:bodyPr/>
          <a:lstStyle/>
          <a:p>
            <a:r>
              <a:rPr lang="en-US" dirty="0"/>
              <a:t>See</a:t>
            </a:r>
            <a:br>
              <a:rPr lang="en-US" dirty="0"/>
            </a:br>
            <a:r>
              <a:rPr lang="en-US" dirty="0">
                <a:hlinkClick r:id="rId2"/>
              </a:rPr>
              <a:t>https://www.dgregscott.com/when-dakota-county-mn-charged-my-11-year-old-grandson-with-5th-degree-assault-for-playing-in-a-park-in-a-costume/</a:t>
            </a:r>
            <a:endParaRPr lang="en-US" dirty="0"/>
          </a:p>
          <a:p>
            <a:endParaRPr lang="en-US" dirty="0"/>
          </a:p>
        </p:txBody>
      </p:sp>
      <p:pic>
        <p:nvPicPr>
          <p:cNvPr id="1026" name="Picture 2">
            <a:extLst>
              <a:ext uri="{FF2B5EF4-FFF2-40B4-BE49-F238E27FC236}">
                <a16:creationId xmlns:a16="http://schemas.microsoft.com/office/drawing/2014/main" id="{3D7E49A9-B533-491B-B636-6B8F8B2D5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481" y="1800225"/>
            <a:ext cx="2790825"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879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A476-0502-486F-88D9-A3EA59DCF247}"/>
              </a:ext>
            </a:extLst>
          </p:cNvPr>
          <p:cNvSpPr>
            <a:spLocks noGrp="1"/>
          </p:cNvSpPr>
          <p:nvPr>
            <p:ph type="title"/>
          </p:nvPr>
        </p:nvSpPr>
        <p:spPr/>
        <p:txBody>
          <a:bodyPr/>
          <a:lstStyle/>
          <a:p>
            <a:r>
              <a:rPr lang="en-US" dirty="0"/>
              <a:t>Comet, COVID, Conspiracies</a:t>
            </a:r>
            <a:r>
              <a:rPr lang="en-US"/>
              <a:t>, Chaos</a:t>
            </a:r>
            <a:endParaRPr lang="en-US" dirty="0"/>
          </a:p>
        </p:txBody>
      </p:sp>
      <p:sp>
        <p:nvSpPr>
          <p:cNvPr id="4" name="Slide Number Placeholder 3">
            <a:extLst>
              <a:ext uri="{FF2B5EF4-FFF2-40B4-BE49-F238E27FC236}">
                <a16:creationId xmlns:a16="http://schemas.microsoft.com/office/drawing/2014/main" id="{21A2C237-E9E7-43E7-A38D-2EB1FAE6BE07}"/>
              </a:ext>
            </a:extLst>
          </p:cNvPr>
          <p:cNvSpPr>
            <a:spLocks noGrp="1"/>
          </p:cNvSpPr>
          <p:nvPr>
            <p:ph type="sldNum" sz="quarter" idx="12"/>
          </p:nvPr>
        </p:nvSpPr>
        <p:spPr/>
        <p:txBody>
          <a:bodyPr/>
          <a:lstStyle/>
          <a:p>
            <a:fld id="{F5B04B9C-30FB-46A6-A719-B7061929285C}" type="slidenum">
              <a:rPr lang="en-US" smtClean="0"/>
              <a:pPr/>
              <a:t>43</a:t>
            </a:fld>
            <a:endParaRPr lang="en-US" dirty="0"/>
          </a:p>
        </p:txBody>
      </p:sp>
      <p:pic>
        <p:nvPicPr>
          <p:cNvPr id="6" name="Picture 5">
            <a:extLst>
              <a:ext uri="{FF2B5EF4-FFF2-40B4-BE49-F238E27FC236}">
                <a16:creationId xmlns:a16="http://schemas.microsoft.com/office/drawing/2014/main" id="{E0A6A1BB-B763-4250-88B8-A1D765AF4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29" y="1502385"/>
            <a:ext cx="2466975" cy="1847850"/>
          </a:xfrm>
          <a:prstGeom prst="rect">
            <a:avLst/>
          </a:prstGeom>
        </p:spPr>
      </p:pic>
      <p:pic>
        <p:nvPicPr>
          <p:cNvPr id="8" name="Picture 7">
            <a:extLst>
              <a:ext uri="{FF2B5EF4-FFF2-40B4-BE49-F238E27FC236}">
                <a16:creationId xmlns:a16="http://schemas.microsoft.com/office/drawing/2014/main" id="{C5A0AD73-22E5-4B7C-8B72-DD18D4D1C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609" y="1502385"/>
            <a:ext cx="4345857" cy="2470009"/>
          </a:xfrm>
          <a:prstGeom prst="rect">
            <a:avLst/>
          </a:prstGeom>
        </p:spPr>
      </p:pic>
      <p:pic>
        <p:nvPicPr>
          <p:cNvPr id="10" name="Picture 9">
            <a:extLst>
              <a:ext uri="{FF2B5EF4-FFF2-40B4-BE49-F238E27FC236}">
                <a16:creationId xmlns:a16="http://schemas.microsoft.com/office/drawing/2014/main" id="{8571AF49-E1E2-4605-BB8A-489E91947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871" y="1502385"/>
            <a:ext cx="4025900" cy="3117850"/>
          </a:xfrm>
          <a:prstGeom prst="rect">
            <a:avLst/>
          </a:prstGeom>
        </p:spPr>
      </p:pic>
      <p:pic>
        <p:nvPicPr>
          <p:cNvPr id="12" name="Picture 11">
            <a:extLst>
              <a:ext uri="{FF2B5EF4-FFF2-40B4-BE49-F238E27FC236}">
                <a16:creationId xmlns:a16="http://schemas.microsoft.com/office/drawing/2014/main" id="{A9C76522-E0E0-4622-A11F-05D486225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69" y="4114482"/>
            <a:ext cx="2987040" cy="1990344"/>
          </a:xfrm>
          <a:prstGeom prst="rect">
            <a:avLst/>
          </a:prstGeom>
        </p:spPr>
      </p:pic>
      <p:sp>
        <p:nvSpPr>
          <p:cNvPr id="13" name="TextBox 12">
            <a:extLst>
              <a:ext uri="{FF2B5EF4-FFF2-40B4-BE49-F238E27FC236}">
                <a16:creationId xmlns:a16="http://schemas.microsoft.com/office/drawing/2014/main" id="{A6F4C8D7-D61A-48BB-BAB9-22F21628D49A}"/>
              </a:ext>
            </a:extLst>
          </p:cNvPr>
          <p:cNvSpPr txBox="1"/>
          <p:nvPr/>
        </p:nvSpPr>
        <p:spPr>
          <a:xfrm>
            <a:off x="3338286" y="5428343"/>
            <a:ext cx="8621485" cy="707886"/>
          </a:xfrm>
          <a:prstGeom prst="rect">
            <a:avLst/>
          </a:prstGeom>
          <a:noFill/>
        </p:spPr>
        <p:txBody>
          <a:bodyPr wrap="square" rtlCol="0">
            <a:spAutoFit/>
          </a:bodyPr>
          <a:lstStyle/>
          <a:p>
            <a:r>
              <a:rPr lang="en-US" sz="2000" dirty="0">
                <a:solidFill>
                  <a:schemeClr val="bg1"/>
                </a:solidFill>
              </a:rPr>
              <a:t>See </a:t>
            </a:r>
          </a:p>
          <a:p>
            <a:r>
              <a:rPr lang="en-US" sz="2000" dirty="0">
                <a:solidFill>
                  <a:srgbClr val="FFFF00"/>
                </a:solidFill>
              </a:rPr>
              <a:t>https://www.dgregscott.com/information-warfare-is-a-cybersecurity-thing-duh/</a:t>
            </a:r>
          </a:p>
        </p:txBody>
      </p:sp>
    </p:spTree>
    <p:extLst>
      <p:ext uri="{BB962C8B-B14F-4D97-AF65-F5344CB8AC3E}">
        <p14:creationId xmlns:p14="http://schemas.microsoft.com/office/powerpoint/2010/main" val="1774428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BDAF-C789-4FD3-B5FE-43E7063EABF9}"/>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3D2C5924-EDB3-4B08-AE0C-45199CC65533}"/>
              </a:ext>
            </a:extLst>
          </p:cNvPr>
          <p:cNvSpPr>
            <a:spLocks noGrp="1"/>
          </p:cNvSpPr>
          <p:nvPr>
            <p:ph type="sldNum" sz="quarter" idx="12"/>
          </p:nvPr>
        </p:nvSpPr>
        <p:spPr/>
        <p:txBody>
          <a:bodyPr/>
          <a:lstStyle/>
          <a:p>
            <a:fld id="{F5B04B9C-30FB-46A6-A719-B7061929285C}" type="slidenum">
              <a:rPr lang="en-US" smtClean="0"/>
              <a:pPr/>
              <a:t>44</a:t>
            </a:fld>
            <a:endParaRPr lang="en-US" dirty="0"/>
          </a:p>
        </p:txBody>
      </p:sp>
      <p:pic>
        <p:nvPicPr>
          <p:cNvPr id="6" name="Picture 5">
            <a:extLst>
              <a:ext uri="{FF2B5EF4-FFF2-40B4-BE49-F238E27FC236}">
                <a16:creationId xmlns:a16="http://schemas.microsoft.com/office/drawing/2014/main" id="{AAF8A4D6-136E-4BCC-A897-2D312672A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28625"/>
            <a:ext cx="9753600" cy="6000750"/>
          </a:xfrm>
          <a:prstGeom prst="rect">
            <a:avLst/>
          </a:prstGeom>
        </p:spPr>
      </p:pic>
    </p:spTree>
    <p:extLst>
      <p:ext uri="{BB962C8B-B14F-4D97-AF65-F5344CB8AC3E}">
        <p14:creationId xmlns:p14="http://schemas.microsoft.com/office/powerpoint/2010/main" val="4285736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4058-60D0-4920-93EA-D2C4DEC68E43}"/>
              </a:ext>
            </a:extLst>
          </p:cNvPr>
          <p:cNvSpPr>
            <a:spLocks noGrp="1"/>
          </p:cNvSpPr>
          <p:nvPr>
            <p:ph type="title"/>
          </p:nvPr>
        </p:nvSpPr>
        <p:spPr/>
        <p:txBody>
          <a:bodyPr/>
          <a:lstStyle/>
          <a:p>
            <a:r>
              <a:rPr lang="en-US" dirty="0"/>
              <a:t>January 6, 2021</a:t>
            </a:r>
          </a:p>
        </p:txBody>
      </p:sp>
      <p:sp>
        <p:nvSpPr>
          <p:cNvPr id="4" name="Slide Number Placeholder 3">
            <a:extLst>
              <a:ext uri="{FF2B5EF4-FFF2-40B4-BE49-F238E27FC236}">
                <a16:creationId xmlns:a16="http://schemas.microsoft.com/office/drawing/2014/main" id="{1E0938F4-F89F-46D2-9CDB-929C1CC0EA97}"/>
              </a:ext>
            </a:extLst>
          </p:cNvPr>
          <p:cNvSpPr>
            <a:spLocks noGrp="1"/>
          </p:cNvSpPr>
          <p:nvPr>
            <p:ph type="sldNum" sz="quarter" idx="12"/>
          </p:nvPr>
        </p:nvSpPr>
        <p:spPr/>
        <p:txBody>
          <a:bodyPr/>
          <a:lstStyle/>
          <a:p>
            <a:fld id="{F5B04B9C-30FB-46A6-A719-B7061929285C}" type="slidenum">
              <a:rPr lang="en-US" smtClean="0"/>
              <a:pPr/>
              <a:t>45</a:t>
            </a:fld>
            <a:endParaRPr lang="en-US" dirty="0"/>
          </a:p>
        </p:txBody>
      </p:sp>
      <p:pic>
        <p:nvPicPr>
          <p:cNvPr id="6" name="Picture 5">
            <a:extLst>
              <a:ext uri="{FF2B5EF4-FFF2-40B4-BE49-F238E27FC236}">
                <a16:creationId xmlns:a16="http://schemas.microsoft.com/office/drawing/2014/main" id="{B2ED7EB7-D8EF-40C7-BB39-D59CCB3EA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868" y="1492568"/>
            <a:ext cx="8682264" cy="5061903"/>
          </a:xfrm>
          <a:prstGeom prst="rect">
            <a:avLst/>
          </a:prstGeom>
        </p:spPr>
      </p:pic>
    </p:spTree>
    <p:extLst>
      <p:ext uri="{BB962C8B-B14F-4D97-AF65-F5344CB8AC3E}">
        <p14:creationId xmlns:p14="http://schemas.microsoft.com/office/powerpoint/2010/main" val="1727932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9D666-5E9C-4F68-2CBA-89F377C6DB92}"/>
              </a:ext>
            </a:extLst>
          </p:cNvPr>
          <p:cNvSpPr>
            <a:spLocks noGrp="1"/>
          </p:cNvSpPr>
          <p:nvPr>
            <p:ph type="title"/>
          </p:nvPr>
        </p:nvSpPr>
        <p:spPr>
          <a:xfrm>
            <a:off x="838200" y="12955"/>
            <a:ext cx="10515600" cy="1028767"/>
          </a:xfrm>
        </p:spPr>
        <p:txBody>
          <a:bodyPr/>
          <a:lstStyle/>
          <a:p>
            <a:r>
              <a:rPr lang="en-US" dirty="0"/>
              <a:t>The Russians do it too</a:t>
            </a:r>
          </a:p>
        </p:txBody>
      </p:sp>
      <p:sp>
        <p:nvSpPr>
          <p:cNvPr id="3" name="Content Placeholder 2">
            <a:extLst>
              <a:ext uri="{FF2B5EF4-FFF2-40B4-BE49-F238E27FC236}">
                <a16:creationId xmlns:a16="http://schemas.microsoft.com/office/drawing/2014/main" id="{09F65F4C-D05A-EA33-9EEC-7DAC0B9D7745}"/>
              </a:ext>
            </a:extLst>
          </p:cNvPr>
          <p:cNvSpPr>
            <a:spLocks noGrp="1"/>
          </p:cNvSpPr>
          <p:nvPr>
            <p:ph idx="1"/>
          </p:nvPr>
        </p:nvSpPr>
        <p:spPr>
          <a:xfrm>
            <a:off x="838200" y="6458955"/>
            <a:ext cx="10515600" cy="320150"/>
          </a:xfrm>
        </p:spPr>
        <p:txBody>
          <a:bodyPr>
            <a:normAutofit/>
          </a:bodyPr>
          <a:lstStyle/>
          <a:p>
            <a:pPr marL="0" indent="0">
              <a:buNone/>
            </a:pPr>
            <a:r>
              <a:rPr lang="en-US" sz="1200" dirty="0"/>
              <a:t>https://www.ft.com/content/73f87533-749a-4539-aeae-89ce0a9265bd</a:t>
            </a:r>
          </a:p>
        </p:txBody>
      </p:sp>
      <p:sp>
        <p:nvSpPr>
          <p:cNvPr id="4" name="Slide Number Placeholder 3">
            <a:extLst>
              <a:ext uri="{FF2B5EF4-FFF2-40B4-BE49-F238E27FC236}">
                <a16:creationId xmlns:a16="http://schemas.microsoft.com/office/drawing/2014/main" id="{1E22B889-3FAE-EFA0-E31D-EBBF8A12BE75}"/>
              </a:ext>
            </a:extLst>
          </p:cNvPr>
          <p:cNvSpPr>
            <a:spLocks noGrp="1"/>
          </p:cNvSpPr>
          <p:nvPr>
            <p:ph type="sldNum" sz="quarter" idx="12"/>
          </p:nvPr>
        </p:nvSpPr>
        <p:spPr/>
        <p:txBody>
          <a:bodyPr/>
          <a:lstStyle/>
          <a:p>
            <a:fld id="{F5B04B9C-30FB-46A6-A719-B7061929285C}" type="slidenum">
              <a:rPr lang="en-US" smtClean="0"/>
              <a:pPr/>
              <a:t>46</a:t>
            </a:fld>
            <a:endParaRPr lang="en-US" dirty="0"/>
          </a:p>
        </p:txBody>
      </p:sp>
      <p:pic>
        <p:nvPicPr>
          <p:cNvPr id="1026" name="Picture 2" descr="Kremlin propaganda machine struggles to conceal Putin's Ukraine war |  Financial Tim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521" y="859206"/>
            <a:ext cx="9652957" cy="542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85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3605-3E62-4F38-A9E1-D962BE5E0AC8}"/>
              </a:ext>
            </a:extLst>
          </p:cNvPr>
          <p:cNvSpPr>
            <a:spLocks noGrp="1"/>
          </p:cNvSpPr>
          <p:nvPr>
            <p:ph type="title"/>
          </p:nvPr>
        </p:nvSpPr>
        <p:spPr/>
        <p:txBody>
          <a:bodyPr/>
          <a:lstStyle/>
          <a:p>
            <a:r>
              <a:rPr lang="en-US" dirty="0"/>
              <a:t>What do we do about it?</a:t>
            </a:r>
          </a:p>
        </p:txBody>
      </p:sp>
      <p:sp>
        <p:nvSpPr>
          <p:cNvPr id="3" name="Content Placeholder 2">
            <a:extLst>
              <a:ext uri="{FF2B5EF4-FFF2-40B4-BE49-F238E27FC236}">
                <a16:creationId xmlns:a16="http://schemas.microsoft.com/office/drawing/2014/main" id="{473DB6D8-74DE-435D-9A50-ABCD639CFA0E}"/>
              </a:ext>
            </a:extLst>
          </p:cNvPr>
          <p:cNvSpPr>
            <a:spLocks noGrp="1"/>
          </p:cNvSpPr>
          <p:nvPr>
            <p:ph idx="1"/>
          </p:nvPr>
        </p:nvSpPr>
        <p:spPr/>
        <p:txBody>
          <a:bodyPr>
            <a:normAutofit fontScale="92500" lnSpcReduction="20000"/>
          </a:bodyPr>
          <a:lstStyle/>
          <a:p>
            <a:pPr marL="0" indent="0">
              <a:buNone/>
            </a:pPr>
            <a:r>
              <a:rPr lang="en-US" dirty="0">
                <a:solidFill>
                  <a:srgbClr val="FFFF00"/>
                </a:solidFill>
              </a:rPr>
              <a:t>Social media companies</a:t>
            </a:r>
          </a:p>
          <a:p>
            <a:r>
              <a:rPr lang="en-US" dirty="0"/>
              <a:t>Ad-hoc censorship was a knee-jerk reaction and self-defeating.</a:t>
            </a:r>
          </a:p>
          <a:p>
            <a:r>
              <a:rPr lang="en-US" dirty="0"/>
              <a:t>Adopt circuit breakers, similar to </a:t>
            </a:r>
            <a:r>
              <a:rPr lang="en-US" dirty="0">
                <a:hlinkClick r:id="rId2"/>
              </a:rPr>
              <a:t>stock market circuit breakers</a:t>
            </a:r>
            <a:r>
              <a:rPr lang="en-US" dirty="0"/>
              <a:t>.</a:t>
            </a:r>
          </a:p>
          <a:p>
            <a:r>
              <a:rPr lang="en-US" dirty="0"/>
              <a:t>Amplify opposing points of view.</a:t>
            </a:r>
          </a:p>
          <a:p>
            <a:r>
              <a:rPr lang="en-US" dirty="0"/>
              <a:t>But business models built on maximizing emotional engagement.</a:t>
            </a:r>
          </a:p>
          <a:p>
            <a:endParaRPr lang="en-US" dirty="0"/>
          </a:p>
          <a:p>
            <a:pPr marL="0" indent="0">
              <a:buNone/>
            </a:pPr>
            <a:r>
              <a:rPr lang="en-US" dirty="0">
                <a:solidFill>
                  <a:srgbClr val="FFFF00"/>
                </a:solidFill>
              </a:rPr>
              <a:t>The public</a:t>
            </a:r>
          </a:p>
          <a:p>
            <a:r>
              <a:rPr lang="en-US" dirty="0"/>
              <a:t>Learn to understand how social media companies make money.</a:t>
            </a:r>
          </a:p>
          <a:p>
            <a:r>
              <a:rPr lang="en-US" dirty="0"/>
              <a:t>Think before sharing.</a:t>
            </a:r>
          </a:p>
          <a:p>
            <a:r>
              <a:rPr lang="en-US" dirty="0"/>
              <a:t>Seek out opposing points of view.</a:t>
            </a:r>
          </a:p>
          <a:p>
            <a:endParaRPr lang="en-US" dirty="0"/>
          </a:p>
          <a:p>
            <a:endParaRPr lang="en-US" dirty="0"/>
          </a:p>
        </p:txBody>
      </p:sp>
      <p:sp>
        <p:nvSpPr>
          <p:cNvPr id="4" name="Slide Number Placeholder 3">
            <a:extLst>
              <a:ext uri="{FF2B5EF4-FFF2-40B4-BE49-F238E27FC236}">
                <a16:creationId xmlns:a16="http://schemas.microsoft.com/office/drawing/2014/main" id="{A662DA46-5F53-465E-A2E7-4A874E4A8ECE}"/>
              </a:ext>
            </a:extLst>
          </p:cNvPr>
          <p:cNvSpPr>
            <a:spLocks noGrp="1"/>
          </p:cNvSpPr>
          <p:nvPr>
            <p:ph type="sldNum" sz="quarter" idx="12"/>
          </p:nvPr>
        </p:nvSpPr>
        <p:spPr/>
        <p:txBody>
          <a:bodyPr/>
          <a:lstStyle/>
          <a:p>
            <a:fld id="{F5B04B9C-30FB-46A6-A719-B7061929285C}" type="slidenum">
              <a:rPr lang="en-US" smtClean="0"/>
              <a:pPr/>
              <a:t>47</a:t>
            </a:fld>
            <a:endParaRPr lang="en-US" dirty="0"/>
          </a:p>
        </p:txBody>
      </p:sp>
    </p:spTree>
    <p:extLst>
      <p:ext uri="{BB962C8B-B14F-4D97-AF65-F5344CB8AC3E}">
        <p14:creationId xmlns:p14="http://schemas.microsoft.com/office/powerpoint/2010/main" val="642439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Email hygiene</a:t>
            </a:r>
          </a:p>
        </p:txBody>
      </p:sp>
      <p:sp>
        <p:nvSpPr>
          <p:cNvPr id="4" name="Slide Number Placeholder 3"/>
          <p:cNvSpPr>
            <a:spLocks noGrp="1"/>
          </p:cNvSpPr>
          <p:nvPr>
            <p:ph type="sldNum" sz="quarter" idx="12"/>
          </p:nvPr>
        </p:nvSpPr>
        <p:spPr/>
        <p:txBody>
          <a:bodyPr/>
          <a:lstStyle/>
          <a:p>
            <a:fld id="{F5B04B9C-30FB-46A6-A719-B7061929285C}" type="slidenum">
              <a:rPr lang="en-US" smtClean="0"/>
              <a:pPr/>
              <a:t>48</a:t>
            </a:fld>
            <a:endParaRPr lang="en-US" dirty="0"/>
          </a:p>
        </p:txBody>
      </p:sp>
      <p:pic>
        <p:nvPicPr>
          <p:cNvPr id="2050" name="Picture 2" descr="Image result for gma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160" y="1739484"/>
            <a:ext cx="2468880" cy="1870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utlook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076" y="1910099"/>
            <a:ext cx="3209158" cy="18541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yahoo mai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034" y="1068087"/>
            <a:ext cx="1838325"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mcast emai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3202" y="3983691"/>
            <a:ext cx="2831465" cy="21235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ol emai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3535" y="3946917"/>
            <a:ext cx="2679065" cy="201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423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5B8F-F663-440D-8373-08CD572E79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A87B96-4EEB-4299-A46F-0A38CC53E92B}"/>
              </a:ext>
            </a:extLst>
          </p:cNvPr>
          <p:cNvSpPr>
            <a:spLocks noGrp="1"/>
          </p:cNvSpPr>
          <p:nvPr>
            <p:ph idx="1"/>
          </p:nvPr>
        </p:nvSpPr>
        <p:spPr>
          <a:xfrm>
            <a:off x="838200" y="6127750"/>
            <a:ext cx="10515600" cy="365125"/>
          </a:xfrm>
        </p:spPr>
        <p:txBody>
          <a:bodyPr>
            <a:normAutofit fontScale="77500" lnSpcReduction="20000"/>
          </a:bodyPr>
          <a:lstStyle/>
          <a:p>
            <a:pPr marL="0" indent="0">
              <a:buNone/>
            </a:pPr>
            <a:r>
              <a:rPr lang="en-US" dirty="0"/>
              <a:t>For lots of phishing samples, see </a:t>
            </a:r>
            <a:r>
              <a:rPr lang="en-US" dirty="0">
                <a:hlinkClick r:id="rId2"/>
              </a:rPr>
              <a:t>https://www.dgregscott.com/category/phishy-emails/</a:t>
            </a:r>
            <a:r>
              <a:rPr lang="en-US" dirty="0"/>
              <a:t> </a:t>
            </a:r>
          </a:p>
        </p:txBody>
      </p:sp>
      <p:sp>
        <p:nvSpPr>
          <p:cNvPr id="4" name="Slide Number Placeholder 3">
            <a:extLst>
              <a:ext uri="{FF2B5EF4-FFF2-40B4-BE49-F238E27FC236}">
                <a16:creationId xmlns:a16="http://schemas.microsoft.com/office/drawing/2014/main" id="{75493806-0CA1-4507-B7FB-8F7A8D174284}"/>
              </a:ext>
            </a:extLst>
          </p:cNvPr>
          <p:cNvSpPr>
            <a:spLocks noGrp="1"/>
          </p:cNvSpPr>
          <p:nvPr>
            <p:ph type="sldNum" sz="quarter" idx="12"/>
          </p:nvPr>
        </p:nvSpPr>
        <p:spPr/>
        <p:txBody>
          <a:bodyPr/>
          <a:lstStyle/>
          <a:p>
            <a:fld id="{F5B04B9C-30FB-46A6-A719-B7061929285C}" type="slidenum">
              <a:rPr lang="en-US" smtClean="0"/>
              <a:pPr/>
              <a:t>49</a:t>
            </a:fld>
            <a:endParaRPr lang="en-US" dirty="0"/>
          </a:p>
        </p:txBody>
      </p:sp>
      <p:pic>
        <p:nvPicPr>
          <p:cNvPr id="5" name="Picture 4">
            <a:extLst>
              <a:ext uri="{FF2B5EF4-FFF2-40B4-BE49-F238E27FC236}">
                <a16:creationId xmlns:a16="http://schemas.microsoft.com/office/drawing/2014/main" id="{2032158F-B860-487F-B7E0-BA061F90E872}"/>
              </a:ext>
            </a:extLst>
          </p:cNvPr>
          <p:cNvPicPr>
            <a:picLocks noChangeAspect="1"/>
          </p:cNvPicPr>
          <p:nvPr/>
        </p:nvPicPr>
        <p:blipFill>
          <a:blip r:embed="rId3"/>
          <a:stretch>
            <a:fillRect/>
          </a:stretch>
        </p:blipFill>
        <p:spPr>
          <a:xfrm>
            <a:off x="1942507" y="-463052"/>
            <a:ext cx="8306986" cy="6476502"/>
          </a:xfrm>
          <a:prstGeom prst="rect">
            <a:avLst/>
          </a:prstGeom>
        </p:spPr>
      </p:pic>
    </p:spTree>
    <p:extLst>
      <p:ext uri="{BB962C8B-B14F-4D97-AF65-F5344CB8AC3E}">
        <p14:creationId xmlns:p14="http://schemas.microsoft.com/office/powerpoint/2010/main" val="312963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726DE2-D0FD-4F99-9F07-0077B66872BE}"/>
              </a:ext>
            </a:extLst>
          </p:cNvPr>
          <p:cNvSpPr>
            <a:spLocks noGrp="1"/>
          </p:cNvSpPr>
          <p:nvPr>
            <p:ph type="sldNum" sz="quarter" idx="12"/>
          </p:nvPr>
        </p:nvSpPr>
        <p:spPr/>
        <p:txBody>
          <a:bodyPr/>
          <a:lstStyle/>
          <a:p>
            <a:fld id="{F5B04B9C-30FB-46A6-A719-B7061929285C}" type="slidenum">
              <a:rPr lang="en-US" smtClean="0"/>
              <a:pPr/>
              <a:t>5</a:t>
            </a:fld>
            <a:endParaRPr lang="en-US" dirty="0"/>
          </a:p>
        </p:txBody>
      </p:sp>
      <p:sp>
        <p:nvSpPr>
          <p:cNvPr id="6" name="Title 5">
            <a:extLst>
              <a:ext uri="{FF2B5EF4-FFF2-40B4-BE49-F238E27FC236}">
                <a16:creationId xmlns:a16="http://schemas.microsoft.com/office/drawing/2014/main" id="{EBD0B88F-8713-45C2-BB2F-047A7FBC2EEB}"/>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31C92A84-5BCE-4FE1-B18E-8C75CAC56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9" name="Oval 8">
            <a:extLst>
              <a:ext uri="{FF2B5EF4-FFF2-40B4-BE49-F238E27FC236}">
                <a16:creationId xmlns:a16="http://schemas.microsoft.com/office/drawing/2014/main" id="{B0ECB644-64F6-4DE2-B565-78306E44666C}"/>
              </a:ext>
            </a:extLst>
          </p:cNvPr>
          <p:cNvSpPr/>
          <p:nvPr/>
        </p:nvSpPr>
        <p:spPr>
          <a:xfrm>
            <a:off x="7658100" y="365125"/>
            <a:ext cx="3592996" cy="16432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 need more than statistics and numbers. Give me real stories.</a:t>
            </a:r>
          </a:p>
        </p:txBody>
      </p:sp>
      <p:cxnSp>
        <p:nvCxnSpPr>
          <p:cNvPr id="12" name="Straight Connector 11">
            <a:extLst>
              <a:ext uri="{FF2B5EF4-FFF2-40B4-BE49-F238E27FC236}">
                <a16:creationId xmlns:a16="http://schemas.microsoft.com/office/drawing/2014/main" id="{CB8AFC80-ABDF-42EE-8E93-FE88A1C7682A}"/>
              </a:ext>
            </a:extLst>
          </p:cNvPr>
          <p:cNvCxnSpPr>
            <a:cxnSpLocks/>
          </p:cNvCxnSpPr>
          <p:nvPr/>
        </p:nvCxnSpPr>
        <p:spPr>
          <a:xfrm flipH="1">
            <a:off x="6608618" y="955964"/>
            <a:ext cx="119149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988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Patching</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50</a:t>
            </a:fld>
            <a:endParaRPr lang="en-US" dirty="0"/>
          </a:p>
        </p:txBody>
      </p:sp>
      <p:pic>
        <p:nvPicPr>
          <p:cNvPr id="5" name="Content Placeholder 3">
            <a:extLst>
              <a:ext uri="{FF2B5EF4-FFF2-40B4-BE49-F238E27FC236}">
                <a16:creationId xmlns:a16="http://schemas.microsoft.com/office/drawing/2014/main" id="{42F62E14-8E0F-415D-B945-6F93CB6D90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6806" y="1690688"/>
            <a:ext cx="6438387" cy="4721484"/>
          </a:xfrm>
        </p:spPr>
      </p:pic>
    </p:spTree>
    <p:extLst>
      <p:ext uri="{BB962C8B-B14F-4D97-AF65-F5344CB8AC3E}">
        <p14:creationId xmlns:p14="http://schemas.microsoft.com/office/powerpoint/2010/main" val="859411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9475"/>
          </a:xfrm>
        </p:spPr>
        <p:txBody>
          <a:bodyPr/>
          <a:lstStyle/>
          <a:p>
            <a:r>
              <a:rPr lang="en-US" dirty="0"/>
              <a:t>Authentication</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51</a:t>
            </a:fld>
            <a:endParaRPr lang="en-US" dirty="0"/>
          </a:p>
        </p:txBody>
      </p:sp>
      <p:pic>
        <p:nvPicPr>
          <p:cNvPr id="8" name="Picture 7">
            <a:extLst>
              <a:ext uri="{FF2B5EF4-FFF2-40B4-BE49-F238E27FC236}">
                <a16:creationId xmlns:a16="http://schemas.microsoft.com/office/drawing/2014/main" id="{DF44AEE6-262B-41DC-BA94-66ABFE7761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244600"/>
            <a:ext cx="10515600" cy="5111750"/>
          </a:xfrm>
          <a:prstGeom prst="rect">
            <a:avLst/>
          </a:prstGeom>
        </p:spPr>
      </p:pic>
    </p:spTree>
    <p:extLst>
      <p:ext uri="{BB962C8B-B14F-4D97-AF65-F5344CB8AC3E}">
        <p14:creationId xmlns:p14="http://schemas.microsoft.com/office/powerpoint/2010/main" val="553739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9475"/>
          </a:xfrm>
        </p:spPr>
        <p:txBody>
          <a:bodyPr/>
          <a:lstStyle/>
          <a:p>
            <a:r>
              <a:rPr lang="en-US" dirty="0"/>
              <a:t>Trust</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52</a:t>
            </a:fld>
            <a:endParaRPr lang="en-US" dirty="0"/>
          </a:p>
        </p:txBody>
      </p:sp>
      <p:pic>
        <p:nvPicPr>
          <p:cNvPr id="6" name="Picture 5">
            <a:extLst>
              <a:ext uri="{FF2B5EF4-FFF2-40B4-BE49-F238E27FC236}">
                <a16:creationId xmlns:a16="http://schemas.microsoft.com/office/drawing/2014/main" id="{BFD803E4-0D7F-4CD3-AF01-824A46972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614" y="1233714"/>
            <a:ext cx="9800771" cy="4764264"/>
          </a:xfrm>
          <a:prstGeom prst="rect">
            <a:avLst/>
          </a:prstGeom>
        </p:spPr>
      </p:pic>
      <p:sp>
        <p:nvSpPr>
          <p:cNvPr id="5" name="Content Placeholder 2">
            <a:extLst>
              <a:ext uri="{FF2B5EF4-FFF2-40B4-BE49-F238E27FC236}">
                <a16:creationId xmlns:a16="http://schemas.microsoft.com/office/drawing/2014/main" id="{F10DD8EA-6714-4416-8F84-7885D227DE88}"/>
              </a:ext>
            </a:extLst>
          </p:cNvPr>
          <p:cNvSpPr>
            <a:spLocks noGrp="1"/>
          </p:cNvSpPr>
          <p:nvPr>
            <p:ph idx="1"/>
          </p:nvPr>
        </p:nvSpPr>
        <p:spPr>
          <a:xfrm>
            <a:off x="838200" y="6127750"/>
            <a:ext cx="10515600" cy="365125"/>
          </a:xfrm>
        </p:spPr>
        <p:txBody>
          <a:bodyPr>
            <a:normAutofit fontScale="85000" lnSpcReduction="20000"/>
          </a:bodyPr>
          <a:lstStyle/>
          <a:p>
            <a:pPr marL="0" indent="0">
              <a:buNone/>
            </a:pPr>
            <a:r>
              <a:rPr lang="en-US" dirty="0"/>
              <a:t>See </a:t>
            </a:r>
            <a:r>
              <a:rPr lang="en-US" dirty="0">
                <a:hlinkClick r:id="rId3"/>
              </a:rPr>
              <a:t>https://www.dgregscott.com/internet-trust-mini-seminar/</a:t>
            </a:r>
            <a:r>
              <a:rPr lang="en-US" dirty="0"/>
              <a:t> </a:t>
            </a:r>
          </a:p>
        </p:txBody>
      </p:sp>
    </p:spTree>
    <p:extLst>
      <p:ext uri="{BB962C8B-B14F-4D97-AF65-F5344CB8AC3E}">
        <p14:creationId xmlns:p14="http://schemas.microsoft.com/office/powerpoint/2010/main" val="3024466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Passwords/Passphrases</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53</a:t>
            </a:fld>
            <a:endParaRPr lang="en-US" dirty="0"/>
          </a:p>
        </p:txBody>
      </p:sp>
      <p:pic>
        <p:nvPicPr>
          <p:cNvPr id="5" name="Picture 4">
            <a:extLst>
              <a:ext uri="{FF2B5EF4-FFF2-40B4-BE49-F238E27FC236}">
                <a16:creationId xmlns:a16="http://schemas.microsoft.com/office/drawing/2014/main" id="{F37463A2-438B-4DAE-B9F5-067AD50BC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826" y="1495917"/>
            <a:ext cx="6722347" cy="5055205"/>
          </a:xfrm>
          <a:prstGeom prst="rect">
            <a:avLst/>
          </a:prstGeom>
        </p:spPr>
      </p:pic>
    </p:spTree>
    <p:extLst>
      <p:ext uri="{BB962C8B-B14F-4D97-AF65-F5344CB8AC3E}">
        <p14:creationId xmlns:p14="http://schemas.microsoft.com/office/powerpoint/2010/main" val="649206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A671-72B0-493A-A368-A892FC7EC1B3}"/>
              </a:ext>
            </a:extLst>
          </p:cNvPr>
          <p:cNvSpPr>
            <a:spLocks noGrp="1"/>
          </p:cNvSpPr>
          <p:nvPr>
            <p:ph type="title"/>
          </p:nvPr>
        </p:nvSpPr>
        <p:spPr/>
        <p:txBody>
          <a:bodyPr/>
          <a:lstStyle/>
          <a:p>
            <a:r>
              <a:rPr lang="en-US" dirty="0"/>
              <a:t>Which do you like better?</a:t>
            </a:r>
          </a:p>
        </p:txBody>
      </p:sp>
      <p:sp>
        <p:nvSpPr>
          <p:cNvPr id="3" name="Content Placeholder 2">
            <a:extLst>
              <a:ext uri="{FF2B5EF4-FFF2-40B4-BE49-F238E27FC236}">
                <a16:creationId xmlns:a16="http://schemas.microsoft.com/office/drawing/2014/main" id="{E55EF8E8-E6E5-4AAC-AE28-B8CDB47192B1}"/>
              </a:ext>
            </a:extLst>
          </p:cNvPr>
          <p:cNvSpPr>
            <a:spLocks noGrp="1"/>
          </p:cNvSpPr>
          <p:nvPr>
            <p:ph idx="1"/>
          </p:nvPr>
        </p:nvSpPr>
        <p:spPr/>
        <p:txBody>
          <a:bodyPr>
            <a:normAutofit fontScale="92500" lnSpcReduction="20000"/>
          </a:bodyPr>
          <a:lstStyle/>
          <a:p>
            <a:pPr marL="0" indent="0">
              <a:buNone/>
            </a:pPr>
            <a:r>
              <a:rPr lang="en-US" dirty="0"/>
              <a:t>A complex password with random characters:  </a:t>
            </a:r>
            <a:r>
              <a:rPr lang="en-US" dirty="0">
                <a:solidFill>
                  <a:srgbClr val="FFFF00"/>
                </a:solidFill>
              </a:rPr>
              <a:t>jHdfgy&amp;4Jq*7</a:t>
            </a:r>
          </a:p>
          <a:p>
            <a:pPr marL="0" indent="0">
              <a:buNone/>
            </a:pPr>
            <a:endParaRPr lang="en-US" dirty="0">
              <a:solidFill>
                <a:srgbClr val="FFFF00"/>
              </a:solidFill>
            </a:endParaRPr>
          </a:p>
          <a:p>
            <a:pPr marL="0" indent="0">
              <a:buNone/>
            </a:pPr>
            <a:r>
              <a:rPr lang="en-US" dirty="0"/>
              <a:t>Or</a:t>
            </a:r>
          </a:p>
          <a:p>
            <a:pPr marL="0" indent="0">
              <a:buNone/>
            </a:pPr>
            <a:endParaRPr lang="en-US" dirty="0"/>
          </a:p>
          <a:p>
            <a:pPr marL="0" indent="0">
              <a:buNone/>
            </a:pPr>
            <a:r>
              <a:rPr lang="en-US" dirty="0"/>
              <a:t>A good passphrase:     </a:t>
            </a:r>
            <a:r>
              <a:rPr lang="en-US" dirty="0" err="1">
                <a:solidFill>
                  <a:srgbClr val="FFFF00"/>
                </a:solidFill>
              </a:rPr>
              <a:t>goodpassphrasesbeatcomplexpasswords</a:t>
            </a:r>
            <a:endParaRPr lang="en-US" dirty="0">
              <a:solidFill>
                <a:srgbClr val="FFFF00"/>
              </a:solidFill>
            </a:endParaRPr>
          </a:p>
          <a:p>
            <a:pPr marL="0" indent="0">
              <a:buNone/>
            </a:pPr>
            <a:endParaRPr lang="en-US" dirty="0">
              <a:solidFill>
                <a:srgbClr val="FFFF00"/>
              </a:solidFill>
            </a:endParaRPr>
          </a:p>
          <a:p>
            <a:pPr marL="0" indent="0">
              <a:buNone/>
            </a:pPr>
            <a:r>
              <a:rPr lang="en-US" dirty="0" err="1">
                <a:solidFill>
                  <a:srgbClr val="FFFF00"/>
                </a:solidFill>
              </a:rPr>
              <a:t>Goodpassphr@ses</a:t>
            </a:r>
            <a:endParaRPr lang="en-US" dirty="0">
              <a:solidFill>
                <a:srgbClr val="FFFF00"/>
              </a:solidFill>
            </a:endParaRPr>
          </a:p>
          <a:p>
            <a:pPr marL="0" indent="0">
              <a:buNone/>
            </a:pPr>
            <a:endParaRPr lang="en-US" dirty="0">
              <a:solidFill>
                <a:srgbClr val="FFFF00"/>
              </a:solidFill>
            </a:endParaRPr>
          </a:p>
          <a:p>
            <a:pPr marL="0" indent="0">
              <a:buNone/>
            </a:pPr>
            <a:r>
              <a:rPr lang="en-US" dirty="0"/>
              <a:t>See </a:t>
            </a:r>
          </a:p>
          <a:p>
            <a:pPr marL="0" indent="0">
              <a:buNone/>
            </a:pPr>
            <a:r>
              <a:rPr lang="en-US" dirty="0">
                <a:hlinkClick r:id="rId2"/>
              </a:rPr>
              <a:t>https://www.dgregscott.com/passwords-must-die-long-live-passphrases/</a:t>
            </a:r>
            <a:r>
              <a:rPr lang="en-US" dirty="0"/>
              <a:t> </a:t>
            </a:r>
          </a:p>
        </p:txBody>
      </p:sp>
      <p:sp>
        <p:nvSpPr>
          <p:cNvPr id="4" name="Slide Number Placeholder 3">
            <a:extLst>
              <a:ext uri="{FF2B5EF4-FFF2-40B4-BE49-F238E27FC236}">
                <a16:creationId xmlns:a16="http://schemas.microsoft.com/office/drawing/2014/main" id="{80FF3544-FEC5-4480-9834-54AA863B1036}"/>
              </a:ext>
            </a:extLst>
          </p:cNvPr>
          <p:cNvSpPr>
            <a:spLocks noGrp="1"/>
          </p:cNvSpPr>
          <p:nvPr>
            <p:ph type="sldNum" sz="quarter" idx="12"/>
          </p:nvPr>
        </p:nvSpPr>
        <p:spPr/>
        <p:txBody>
          <a:bodyPr/>
          <a:lstStyle/>
          <a:p>
            <a:fld id="{F5B04B9C-30FB-46A6-A719-B7061929285C}" type="slidenum">
              <a:rPr lang="en-US" smtClean="0"/>
              <a:pPr/>
              <a:t>54</a:t>
            </a:fld>
            <a:endParaRPr lang="en-US" dirty="0"/>
          </a:p>
        </p:txBody>
      </p:sp>
    </p:spTree>
    <p:extLst>
      <p:ext uri="{BB962C8B-B14F-4D97-AF65-F5344CB8AC3E}">
        <p14:creationId xmlns:p14="http://schemas.microsoft.com/office/powerpoint/2010/main" val="3793662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8382"/>
          </a:xfrm>
        </p:spPr>
        <p:txBody>
          <a:bodyPr/>
          <a:lstStyle/>
          <a:p>
            <a:r>
              <a:rPr lang="en-US" dirty="0"/>
              <a:t>Backups</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55</a:t>
            </a:fld>
            <a:endParaRPr lang="en-US" dirty="0"/>
          </a:p>
        </p:txBody>
      </p:sp>
      <p:pic>
        <p:nvPicPr>
          <p:cNvPr id="45" name="Picture 44">
            <a:extLst>
              <a:ext uri="{FF2B5EF4-FFF2-40B4-BE49-F238E27FC236}">
                <a16:creationId xmlns:a16="http://schemas.microsoft.com/office/drawing/2014/main" id="{48D45ED4-B4E8-4BB3-809A-A5ED52F86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219" y="1353507"/>
            <a:ext cx="10291561" cy="5002843"/>
          </a:xfrm>
          <a:prstGeom prst="rect">
            <a:avLst/>
          </a:prstGeom>
        </p:spPr>
      </p:pic>
    </p:spTree>
    <p:extLst>
      <p:ext uri="{BB962C8B-B14F-4D97-AF65-F5344CB8AC3E}">
        <p14:creationId xmlns:p14="http://schemas.microsoft.com/office/powerpoint/2010/main" val="3140173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0940"/>
          </a:xfrm>
        </p:spPr>
        <p:txBody>
          <a:bodyPr/>
          <a:lstStyle/>
          <a:p>
            <a:r>
              <a:rPr lang="en-US" dirty="0"/>
              <a:t>Mobility</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56</a:t>
            </a:fld>
            <a:endParaRPr lang="en-US" dirty="0"/>
          </a:p>
        </p:txBody>
      </p:sp>
      <p:pic>
        <p:nvPicPr>
          <p:cNvPr id="5" name="Picture 4">
            <a:extLst>
              <a:ext uri="{FF2B5EF4-FFF2-40B4-BE49-F238E27FC236}">
                <a16:creationId xmlns:a16="http://schemas.microsoft.com/office/drawing/2014/main" id="{20ABA468-C552-4B21-8A89-96EC8DF9B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421" y="1306065"/>
            <a:ext cx="10389158" cy="5050285"/>
          </a:xfrm>
          <a:prstGeom prst="rect">
            <a:avLst/>
          </a:prstGeom>
        </p:spPr>
      </p:pic>
    </p:spTree>
    <p:extLst>
      <p:ext uri="{BB962C8B-B14F-4D97-AF65-F5344CB8AC3E}">
        <p14:creationId xmlns:p14="http://schemas.microsoft.com/office/powerpoint/2010/main" val="3242944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9901"/>
          </a:xfrm>
        </p:spPr>
        <p:txBody>
          <a:bodyPr/>
          <a:lstStyle/>
          <a:p>
            <a:r>
              <a:rPr lang="en-US" dirty="0"/>
              <a:t>Tech Tools</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57</a:t>
            </a:fld>
            <a:endParaRPr lang="en-US" dirty="0"/>
          </a:p>
        </p:txBody>
      </p:sp>
      <p:pic>
        <p:nvPicPr>
          <p:cNvPr id="5" name="Picture 4">
            <a:extLst>
              <a:ext uri="{FF2B5EF4-FFF2-40B4-BE49-F238E27FC236}">
                <a16:creationId xmlns:a16="http://schemas.microsoft.com/office/drawing/2014/main" id="{A5B192B9-42FC-4A71-8724-369B10464B16}"/>
              </a:ext>
            </a:extLst>
          </p:cNvPr>
          <p:cNvPicPr>
            <a:picLocks noChangeAspect="1"/>
          </p:cNvPicPr>
          <p:nvPr/>
        </p:nvPicPr>
        <p:blipFill>
          <a:blip r:embed="rId2"/>
          <a:stretch>
            <a:fillRect/>
          </a:stretch>
        </p:blipFill>
        <p:spPr>
          <a:xfrm>
            <a:off x="1489995" y="1395026"/>
            <a:ext cx="9212009" cy="5256986"/>
          </a:xfrm>
          <a:prstGeom prst="rect">
            <a:avLst/>
          </a:prstGeom>
        </p:spPr>
      </p:pic>
    </p:spTree>
    <p:extLst>
      <p:ext uri="{BB962C8B-B14F-4D97-AF65-F5344CB8AC3E}">
        <p14:creationId xmlns:p14="http://schemas.microsoft.com/office/powerpoint/2010/main" val="1909535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Awareness</a:t>
            </a:r>
          </a:p>
        </p:txBody>
      </p:sp>
      <p:sp>
        <p:nvSpPr>
          <p:cNvPr id="4" name="Slide Number Placeholder 3"/>
          <p:cNvSpPr>
            <a:spLocks noGrp="1"/>
          </p:cNvSpPr>
          <p:nvPr>
            <p:ph type="sldNum" sz="quarter" idx="12"/>
          </p:nvPr>
        </p:nvSpPr>
        <p:spPr/>
        <p:txBody>
          <a:bodyPr/>
          <a:lstStyle/>
          <a:p>
            <a:fld id="{F5B04B9C-30FB-46A6-A719-B7061929285C}" type="slidenum">
              <a:rPr lang="en-US" smtClean="0"/>
              <a:pPr/>
              <a:t>58</a:t>
            </a:fld>
            <a:endParaRPr lang="en-US" dirty="0"/>
          </a:p>
        </p:txBody>
      </p:sp>
      <p:pic>
        <p:nvPicPr>
          <p:cNvPr id="5" name="Picture 4">
            <a:extLst>
              <a:ext uri="{FF2B5EF4-FFF2-40B4-BE49-F238E27FC236}">
                <a16:creationId xmlns:a16="http://schemas.microsoft.com/office/drawing/2014/main" id="{DC690653-5890-41C6-A7D1-18B41BEAE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474" y="1395875"/>
            <a:ext cx="7007051" cy="5255288"/>
          </a:xfrm>
          <a:prstGeom prst="rect">
            <a:avLst/>
          </a:prstGeom>
        </p:spPr>
      </p:pic>
    </p:spTree>
    <p:extLst>
      <p:ext uri="{BB962C8B-B14F-4D97-AF65-F5344CB8AC3E}">
        <p14:creationId xmlns:p14="http://schemas.microsoft.com/office/powerpoint/2010/main" val="2925611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804" y="365125"/>
            <a:ext cx="10629015" cy="1325563"/>
          </a:xfrm>
        </p:spPr>
        <p:txBody>
          <a:bodyPr/>
          <a:lstStyle/>
          <a:p>
            <a:r>
              <a:rPr lang="en-US" dirty="0"/>
              <a:t>“I don’t have time for this.  Just tell me what I need to know in 25 words or less.”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33" y="2034361"/>
            <a:ext cx="5791200" cy="3810000"/>
          </a:xfrm>
          <a:prstGeom prst="rect">
            <a:avLst/>
          </a:prstGeom>
        </p:spPr>
      </p:pic>
      <p:sp>
        <p:nvSpPr>
          <p:cNvPr id="3" name="Slide Number Placeholder 2">
            <a:extLst>
              <a:ext uri="{FF2B5EF4-FFF2-40B4-BE49-F238E27FC236}">
                <a16:creationId xmlns:a16="http://schemas.microsoft.com/office/drawing/2014/main" id="{D76296C3-0305-4A49-9078-367E3439D04A}"/>
              </a:ext>
            </a:extLst>
          </p:cNvPr>
          <p:cNvSpPr>
            <a:spLocks noGrp="1"/>
          </p:cNvSpPr>
          <p:nvPr>
            <p:ph type="sldNum" sz="quarter" idx="12"/>
          </p:nvPr>
        </p:nvSpPr>
        <p:spPr/>
        <p:txBody>
          <a:bodyPr/>
          <a:lstStyle/>
          <a:p>
            <a:fld id="{F5B04B9C-30FB-46A6-A719-B7061929285C}" type="slidenum">
              <a:rPr lang="en-US" smtClean="0"/>
              <a:pPr/>
              <a:t>59</a:t>
            </a:fld>
            <a:endParaRPr lang="en-US" dirty="0"/>
          </a:p>
        </p:txBody>
      </p:sp>
    </p:spTree>
    <p:extLst>
      <p:ext uri="{BB962C8B-B14F-4D97-AF65-F5344CB8AC3E}">
        <p14:creationId xmlns:p14="http://schemas.microsoft.com/office/powerpoint/2010/main" val="109011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003D1-48AE-2519-7514-6C005A1EB2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64E4D8-7637-D19A-C2EA-FBD5271C691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8E0DC24-5100-0720-A958-89F80C27C7EA}"/>
              </a:ext>
            </a:extLst>
          </p:cNvPr>
          <p:cNvSpPr>
            <a:spLocks noGrp="1"/>
          </p:cNvSpPr>
          <p:nvPr>
            <p:ph type="sldNum" sz="quarter" idx="12"/>
          </p:nvPr>
        </p:nvSpPr>
        <p:spPr/>
        <p:txBody>
          <a:bodyPr/>
          <a:lstStyle/>
          <a:p>
            <a:fld id="{F5B04B9C-30FB-46A6-A719-B7061929285C}" type="slidenum">
              <a:rPr lang="en-US" smtClean="0"/>
              <a:pPr/>
              <a:t>6</a:t>
            </a:fld>
            <a:endParaRPr lang="en-US" dirty="0"/>
          </a:p>
        </p:txBody>
      </p:sp>
      <p:pic>
        <p:nvPicPr>
          <p:cNvPr id="6" name="Picture 5">
            <a:extLst>
              <a:ext uri="{FF2B5EF4-FFF2-40B4-BE49-F238E27FC236}">
                <a16:creationId xmlns:a16="http://schemas.microsoft.com/office/drawing/2014/main" id="{E2D88E85-CD93-07E5-9C3E-228777178FE6}"/>
              </a:ext>
            </a:extLst>
          </p:cNvPr>
          <p:cNvPicPr>
            <a:picLocks noChangeAspect="1"/>
          </p:cNvPicPr>
          <p:nvPr/>
        </p:nvPicPr>
        <p:blipFill>
          <a:blip r:embed="rId2"/>
          <a:stretch>
            <a:fillRect/>
          </a:stretch>
        </p:blipFill>
        <p:spPr>
          <a:xfrm>
            <a:off x="457932" y="0"/>
            <a:ext cx="11276135" cy="6858000"/>
          </a:xfrm>
          <a:prstGeom prst="rect">
            <a:avLst/>
          </a:prstGeom>
        </p:spPr>
      </p:pic>
    </p:spTree>
    <p:extLst>
      <p:ext uri="{BB962C8B-B14F-4D97-AF65-F5344CB8AC3E}">
        <p14:creationId xmlns:p14="http://schemas.microsoft.com/office/powerpoint/2010/main" val="2448994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EBC2-FF9A-41AA-9CE7-1418EB72D05E}"/>
              </a:ext>
            </a:extLst>
          </p:cNvPr>
          <p:cNvSpPr>
            <a:spLocks noGrp="1"/>
          </p:cNvSpPr>
          <p:nvPr>
            <p:ph type="title"/>
          </p:nvPr>
        </p:nvSpPr>
        <p:spPr/>
        <p:txBody>
          <a:bodyPr/>
          <a:lstStyle/>
          <a:p>
            <a:r>
              <a:rPr lang="en-US" dirty="0"/>
              <a:t>Everything busy leaders need to know about cyber-security</a:t>
            </a:r>
          </a:p>
        </p:txBody>
      </p:sp>
      <p:sp>
        <p:nvSpPr>
          <p:cNvPr id="3" name="Content Placeholder 2">
            <a:extLst>
              <a:ext uri="{FF2B5EF4-FFF2-40B4-BE49-F238E27FC236}">
                <a16:creationId xmlns:a16="http://schemas.microsoft.com/office/drawing/2014/main" id="{31964479-B2AA-45D2-9B33-9D7E620DB276}"/>
              </a:ext>
            </a:extLst>
          </p:cNvPr>
          <p:cNvSpPr>
            <a:spLocks noGrp="1"/>
          </p:cNvSpPr>
          <p:nvPr>
            <p:ph idx="1"/>
          </p:nvPr>
        </p:nvSpPr>
        <p:spPr/>
        <p:txBody>
          <a:bodyPr/>
          <a:lstStyle/>
          <a:p>
            <a:pPr marL="0" indent="0">
              <a:buNone/>
            </a:pPr>
            <a:r>
              <a:rPr lang="en-US" dirty="0"/>
              <a:t>Distilled into a six word rhyme anyone can remember.</a:t>
            </a:r>
          </a:p>
          <a:p>
            <a:endParaRPr lang="en-US" dirty="0"/>
          </a:p>
          <a:p>
            <a:pPr marL="0" indent="0">
              <a:buNone/>
            </a:pPr>
            <a:r>
              <a:rPr lang="en-US" sz="4400" b="1" dirty="0">
                <a:solidFill>
                  <a:schemeClr val="accent4"/>
                </a:solidFill>
              </a:rPr>
              <a:t>Care and share to be prepared.</a:t>
            </a:r>
          </a:p>
          <a:p>
            <a:pPr marL="0" indent="0">
              <a:buNone/>
            </a:pPr>
            <a:endParaRPr lang="en-US" dirty="0"/>
          </a:p>
          <a:p>
            <a:pPr marL="0" indent="0">
              <a:buNone/>
            </a:pPr>
            <a:r>
              <a:rPr lang="en-US" dirty="0"/>
              <a:t>Everything flows from that.</a:t>
            </a:r>
          </a:p>
        </p:txBody>
      </p:sp>
      <p:sp>
        <p:nvSpPr>
          <p:cNvPr id="4" name="Slide Number Placeholder 3">
            <a:extLst>
              <a:ext uri="{FF2B5EF4-FFF2-40B4-BE49-F238E27FC236}">
                <a16:creationId xmlns:a16="http://schemas.microsoft.com/office/drawing/2014/main" id="{63409D86-61B5-4AEE-BF75-CD11A7693096}"/>
              </a:ext>
            </a:extLst>
          </p:cNvPr>
          <p:cNvSpPr>
            <a:spLocks noGrp="1"/>
          </p:cNvSpPr>
          <p:nvPr>
            <p:ph type="sldNum" sz="quarter" idx="12"/>
          </p:nvPr>
        </p:nvSpPr>
        <p:spPr/>
        <p:txBody>
          <a:bodyPr/>
          <a:lstStyle/>
          <a:p>
            <a:fld id="{F5B04B9C-30FB-46A6-A719-B7061929285C}" type="slidenum">
              <a:rPr lang="en-US" smtClean="0"/>
              <a:pPr/>
              <a:t>60</a:t>
            </a:fld>
            <a:endParaRPr lang="en-US" dirty="0"/>
          </a:p>
        </p:txBody>
      </p:sp>
    </p:spTree>
    <p:extLst>
      <p:ext uri="{BB962C8B-B14F-4D97-AF65-F5344CB8AC3E}">
        <p14:creationId xmlns:p14="http://schemas.microsoft.com/office/powerpoint/2010/main" val="2452302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0" y="365125"/>
            <a:ext cx="2514600" cy="1325563"/>
          </a:xfrm>
        </p:spPr>
        <p:txBody>
          <a:bodyPr>
            <a:normAutofit fontScale="90000"/>
          </a:bodyPr>
          <a:lstStyle/>
          <a:p>
            <a:r>
              <a:rPr lang="en-US" altLang="en-US" sz="6000" b="1" dirty="0">
                <a:solidFill>
                  <a:srgbClr val="FFFF00"/>
                </a:solidFill>
              </a:rPr>
              <a:t>Care!!</a:t>
            </a:r>
            <a:br>
              <a:rPr lang="en-US" altLang="en-US" sz="4400" b="1" dirty="0">
                <a:solidFill>
                  <a:srgbClr val="FFFF00"/>
                </a:solidFill>
              </a:rPr>
            </a:br>
            <a:endParaRPr lang="en-US" dirty="0"/>
          </a:p>
        </p:txBody>
      </p:sp>
      <p:sp>
        <p:nvSpPr>
          <p:cNvPr id="3" name="Content Placeholder 2"/>
          <p:cNvSpPr>
            <a:spLocks noGrp="1"/>
          </p:cNvSpPr>
          <p:nvPr>
            <p:ph idx="1"/>
          </p:nvPr>
        </p:nvSpPr>
        <p:spPr>
          <a:xfrm>
            <a:off x="8839199" y="1825625"/>
            <a:ext cx="3191743" cy="3633066"/>
          </a:xfrm>
        </p:spPr>
        <p:txBody>
          <a:bodyPr>
            <a:normAutofit/>
          </a:bodyPr>
          <a:lstStyle/>
          <a:p>
            <a:pPr marL="0" indent="0">
              <a:buNone/>
            </a:pPr>
            <a:r>
              <a:rPr lang="en-US" altLang="en-US" sz="2400" b="1" dirty="0">
                <a:solidFill>
                  <a:srgbClr val="FFFF00"/>
                </a:solidFill>
              </a:rPr>
              <a:t>Message to busy business leaders:</a:t>
            </a:r>
          </a:p>
          <a:p>
            <a:pPr marL="0" indent="0">
              <a:buNone/>
            </a:pPr>
            <a:endParaRPr lang="en-US" altLang="en-US" sz="2400" dirty="0"/>
          </a:p>
          <a:p>
            <a:r>
              <a:rPr lang="en-US" altLang="en-US" sz="2400" dirty="0"/>
              <a:t>Pay more than lip service.</a:t>
            </a:r>
          </a:p>
          <a:p>
            <a:r>
              <a:rPr lang="en-US" altLang="en-US" sz="2400" dirty="0"/>
              <a:t>Or enjoy the consequences of the next incident.</a:t>
            </a:r>
          </a:p>
          <a:p>
            <a:pPr marL="0" indent="0">
              <a:buNone/>
            </a:pPr>
            <a:endParaRPr lang="en-US" altLang="en-US" sz="2400" dirty="0"/>
          </a:p>
        </p:txBody>
      </p:sp>
      <p:sp>
        <p:nvSpPr>
          <p:cNvPr id="4" name="Slide Number Placeholder 3">
            <a:extLst>
              <a:ext uri="{FF2B5EF4-FFF2-40B4-BE49-F238E27FC236}">
                <a16:creationId xmlns:a16="http://schemas.microsoft.com/office/drawing/2014/main" id="{40294294-1005-4489-889D-1CC7733D9BEF}"/>
              </a:ext>
            </a:extLst>
          </p:cNvPr>
          <p:cNvSpPr>
            <a:spLocks noGrp="1"/>
          </p:cNvSpPr>
          <p:nvPr>
            <p:ph type="sldNum" sz="quarter" idx="12"/>
          </p:nvPr>
        </p:nvSpPr>
        <p:spPr/>
        <p:txBody>
          <a:bodyPr/>
          <a:lstStyle/>
          <a:p>
            <a:fld id="{F5B04B9C-30FB-46A6-A719-B7061929285C}" type="slidenum">
              <a:rPr lang="en-US" smtClean="0"/>
              <a:pPr/>
              <a:t>61</a:t>
            </a:fld>
            <a:endParaRPr lang="en-US" dirty="0"/>
          </a:p>
        </p:txBody>
      </p:sp>
      <p:pic>
        <p:nvPicPr>
          <p:cNvPr id="6" name="Picture 5">
            <a:extLst>
              <a:ext uri="{FF2B5EF4-FFF2-40B4-BE49-F238E27FC236}">
                <a16:creationId xmlns:a16="http://schemas.microsoft.com/office/drawing/2014/main" id="{0C7A314E-A320-443C-9469-E9A0FE26F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78143" cy="5783479"/>
          </a:xfrm>
          <a:prstGeom prst="rect">
            <a:avLst/>
          </a:prstGeom>
        </p:spPr>
      </p:pic>
      <p:sp>
        <p:nvSpPr>
          <p:cNvPr id="7" name="TextBox 6">
            <a:extLst>
              <a:ext uri="{FF2B5EF4-FFF2-40B4-BE49-F238E27FC236}">
                <a16:creationId xmlns:a16="http://schemas.microsoft.com/office/drawing/2014/main" id="{38B0D835-570E-403D-A26D-B33D416353C7}"/>
              </a:ext>
            </a:extLst>
          </p:cNvPr>
          <p:cNvSpPr txBox="1"/>
          <p:nvPr/>
        </p:nvSpPr>
        <p:spPr>
          <a:xfrm>
            <a:off x="2147453" y="5752884"/>
            <a:ext cx="5098473" cy="523220"/>
          </a:xfrm>
          <a:prstGeom prst="rect">
            <a:avLst/>
          </a:prstGeom>
          <a:noFill/>
        </p:spPr>
        <p:txBody>
          <a:bodyPr wrap="square" rtlCol="0">
            <a:spAutoFit/>
          </a:bodyPr>
          <a:lstStyle/>
          <a:p>
            <a:r>
              <a:rPr lang="en-US" sz="2800" dirty="0">
                <a:solidFill>
                  <a:schemeClr val="bg1"/>
                </a:solidFill>
              </a:rPr>
              <a:t>“We take security seriously.”</a:t>
            </a:r>
          </a:p>
        </p:txBody>
      </p:sp>
      <p:sp>
        <p:nvSpPr>
          <p:cNvPr id="5" name="TextBox 4">
            <a:extLst>
              <a:ext uri="{FF2B5EF4-FFF2-40B4-BE49-F238E27FC236}">
                <a16:creationId xmlns:a16="http://schemas.microsoft.com/office/drawing/2014/main" id="{41792384-6BF2-4122-8E3F-386996F4CDA7}"/>
              </a:ext>
            </a:extLst>
          </p:cNvPr>
          <p:cNvSpPr txBox="1"/>
          <p:nvPr/>
        </p:nvSpPr>
        <p:spPr>
          <a:xfrm>
            <a:off x="165100" y="6356350"/>
            <a:ext cx="10464800" cy="307777"/>
          </a:xfrm>
          <a:prstGeom prst="rect">
            <a:avLst/>
          </a:prstGeom>
          <a:noFill/>
        </p:spPr>
        <p:txBody>
          <a:bodyPr wrap="square" rtlCol="0">
            <a:spAutoFit/>
          </a:bodyPr>
          <a:lstStyle/>
          <a:p>
            <a:r>
              <a:rPr lang="en-US" sz="1400" dirty="0">
                <a:solidFill>
                  <a:schemeClr val="bg1"/>
                </a:solidFill>
              </a:rPr>
              <a:t>From </a:t>
            </a:r>
            <a:r>
              <a:rPr lang="en-US" sz="1400" dirty="0">
                <a:solidFill>
                  <a:srgbClr val="FFFF00"/>
                </a:solidFill>
                <a:hlinkClick r:id="rId3">
                  <a:extLst>
                    <a:ext uri="{A12FA001-AC4F-418D-AE19-62706E023703}">
                      <ahyp:hlinkClr xmlns:ahyp="http://schemas.microsoft.com/office/drawing/2018/hyperlinkcolor" val="tx"/>
                    </a:ext>
                  </a:extLst>
                </a:hlinkClick>
              </a:rPr>
              <a:t>https://www.csoonline.com/article/2946955/opm-director-resigns-after-unprecedented-data-breach.html</a:t>
            </a:r>
            <a:endParaRPr lang="en-US" sz="1400" dirty="0">
              <a:solidFill>
                <a:srgbClr val="FFFF00"/>
              </a:solidFill>
            </a:endParaRPr>
          </a:p>
        </p:txBody>
      </p:sp>
    </p:spTree>
    <p:extLst>
      <p:ext uri="{BB962C8B-B14F-4D97-AF65-F5344CB8AC3E}">
        <p14:creationId xmlns:p14="http://schemas.microsoft.com/office/powerpoint/2010/main" val="20227045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838"/>
            <a:ext cx="10515600" cy="850416"/>
          </a:xfrm>
        </p:spPr>
        <p:txBody>
          <a:bodyPr/>
          <a:lstStyle/>
          <a:p>
            <a:r>
              <a:rPr lang="en-US" b="1" dirty="0">
                <a:solidFill>
                  <a:srgbClr val="FFFF00"/>
                </a:solidFill>
              </a:rPr>
              <a:t>Share</a:t>
            </a:r>
          </a:p>
        </p:txBody>
      </p:sp>
      <p:sp>
        <p:nvSpPr>
          <p:cNvPr id="3" name="Content Placeholder 2"/>
          <p:cNvSpPr>
            <a:spLocks noGrp="1"/>
          </p:cNvSpPr>
          <p:nvPr>
            <p:ph idx="1"/>
          </p:nvPr>
        </p:nvSpPr>
        <p:spPr>
          <a:xfrm>
            <a:off x="838200" y="885371"/>
            <a:ext cx="10515600" cy="5809791"/>
          </a:xfrm>
        </p:spPr>
        <p:txBody>
          <a:bodyPr>
            <a:normAutofit fontScale="85000" lnSpcReduction="20000"/>
          </a:bodyPr>
          <a:lstStyle/>
          <a:p>
            <a:pPr marL="0" indent="0">
              <a:buNone/>
            </a:pPr>
            <a:r>
              <a:rPr lang="en-US" i="1" dirty="0"/>
              <a:t>A commercial, and in some respects a social, doubt has been started within the last year or two, whether or not it is right to discuss so openly the security or insecurity of locks. Many well-meaning persons suppose that the discussion respecting the means for baffling the supposed safety of locks </a:t>
            </a:r>
            <a:r>
              <a:rPr lang="en-US" i="1" dirty="0">
                <a:solidFill>
                  <a:srgbClr val="FFFF00"/>
                </a:solidFill>
              </a:rPr>
              <a:t>offers a premium for dishonesty, by shewing others how to be dishonest. This is a fallacy.  </a:t>
            </a:r>
            <a:r>
              <a:rPr lang="en-US" i="1" dirty="0"/>
              <a:t>Rogues are very keen in their profession, and they know already much more than we can teach them respecting their several kinds of roguery.  </a:t>
            </a:r>
            <a:r>
              <a:rPr lang="en-US" i="1" dirty="0">
                <a:solidFill>
                  <a:srgbClr val="FFFF00"/>
                </a:solidFill>
              </a:rPr>
              <a:t>Rogues knew a good deal about lock-picking long before locksmiths discussed it among themselves</a:t>
            </a:r>
            <a:r>
              <a:rPr lang="en-US" i="1" dirty="0"/>
              <a:t>, as they have lately done.  If a lock—let it have been made in whatever country, or by whatever maker—is not so inviolable as it has hitherto been deemed to be, surely it is to the interest of honest persons to know this fact, because the dishonest are tolerably certain to be the first to apply the knowledge practically; and </a:t>
            </a:r>
            <a:r>
              <a:rPr lang="en-US" i="1" dirty="0">
                <a:solidFill>
                  <a:srgbClr val="FFFF00"/>
                </a:solidFill>
              </a:rPr>
              <a:t>the spread of the knowledge is necessary to give fair play to those who might suffer by ignorance</a:t>
            </a:r>
            <a:r>
              <a:rPr lang="en-US" i="1" dirty="0"/>
              <a:t>.</a:t>
            </a:r>
          </a:p>
          <a:p>
            <a:pPr marL="0" indent="0">
              <a:buNone/>
            </a:pPr>
            <a:endParaRPr lang="en-US" i="1" dirty="0"/>
          </a:p>
          <a:p>
            <a:pPr marL="457200" lvl="1" indent="0">
              <a:buNone/>
            </a:pPr>
            <a:r>
              <a:rPr lang="en-US" dirty="0"/>
              <a:t>Alfred Charles Hobbs, “</a:t>
            </a:r>
            <a:r>
              <a:rPr lang="en-US" dirty="0">
                <a:hlinkClick r:id="rId2"/>
              </a:rPr>
              <a:t>Rudimentary Treatise on the Construction of Locks</a:t>
            </a:r>
            <a:r>
              <a:rPr lang="en-US" dirty="0"/>
              <a:t>,” edited by Charles Tomlinson, published in 1853, page 2.</a:t>
            </a:r>
          </a:p>
          <a:p>
            <a:pPr marL="0" indent="0">
              <a:buNone/>
            </a:pPr>
            <a:endParaRPr lang="en-US" dirty="0"/>
          </a:p>
          <a:p>
            <a:pPr marL="0" indent="0">
              <a:buNone/>
            </a:pPr>
            <a:r>
              <a:rPr lang="en-US" dirty="0"/>
              <a:t>Also see </a:t>
            </a:r>
            <a:r>
              <a:rPr lang="en-US" dirty="0">
                <a:hlinkClick r:id="rId3"/>
              </a:rPr>
              <a:t>https://www.dgregscott.com/a-radical-not-so-new-idea-to-stop-the-daily-barrage-of-data-breaches/</a:t>
            </a:r>
            <a:r>
              <a:rPr lang="en-US" dirty="0"/>
              <a:t> </a:t>
            </a:r>
          </a:p>
        </p:txBody>
      </p:sp>
      <p:sp>
        <p:nvSpPr>
          <p:cNvPr id="4" name="Slide Number Placeholder 3">
            <a:extLst>
              <a:ext uri="{FF2B5EF4-FFF2-40B4-BE49-F238E27FC236}">
                <a16:creationId xmlns:a16="http://schemas.microsoft.com/office/drawing/2014/main" id="{35A0453B-2897-4DE0-9ABE-588460871D09}"/>
              </a:ext>
            </a:extLst>
          </p:cNvPr>
          <p:cNvSpPr>
            <a:spLocks noGrp="1"/>
          </p:cNvSpPr>
          <p:nvPr>
            <p:ph type="sldNum" sz="quarter" idx="12"/>
          </p:nvPr>
        </p:nvSpPr>
        <p:spPr/>
        <p:txBody>
          <a:bodyPr/>
          <a:lstStyle/>
          <a:p>
            <a:fld id="{F5B04B9C-30FB-46A6-A719-B7061929285C}" type="slidenum">
              <a:rPr lang="en-US" smtClean="0"/>
              <a:pPr/>
              <a:t>62</a:t>
            </a:fld>
            <a:endParaRPr lang="en-US" dirty="0"/>
          </a:p>
        </p:txBody>
      </p:sp>
    </p:spTree>
    <p:extLst>
      <p:ext uri="{BB962C8B-B14F-4D97-AF65-F5344CB8AC3E}">
        <p14:creationId xmlns:p14="http://schemas.microsoft.com/office/powerpoint/2010/main" val="1409180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E130-FCE2-4A19-87CF-09C3ED6BD30D}"/>
              </a:ext>
            </a:extLst>
          </p:cNvPr>
          <p:cNvSpPr>
            <a:spLocks noGrp="1"/>
          </p:cNvSpPr>
          <p:nvPr>
            <p:ph type="title"/>
          </p:nvPr>
        </p:nvSpPr>
        <p:spPr/>
        <p:txBody>
          <a:bodyPr>
            <a:normAutofit/>
          </a:bodyPr>
          <a:lstStyle/>
          <a:p>
            <a:pPr marL="0" indent="0"/>
            <a:r>
              <a:rPr lang="en-US" dirty="0"/>
              <a:t>Which do you prefer?</a:t>
            </a:r>
            <a:br>
              <a:rPr lang="en-US" dirty="0"/>
            </a:br>
            <a:endParaRPr lang="en-US" dirty="0"/>
          </a:p>
        </p:txBody>
      </p:sp>
      <p:sp>
        <p:nvSpPr>
          <p:cNvPr id="3" name="Content Placeholder 2">
            <a:extLst>
              <a:ext uri="{FF2B5EF4-FFF2-40B4-BE49-F238E27FC236}">
                <a16:creationId xmlns:a16="http://schemas.microsoft.com/office/drawing/2014/main" id="{67D3F090-9F53-4D13-B7C2-690EC3F6661A}"/>
              </a:ext>
            </a:extLst>
          </p:cNvPr>
          <p:cNvSpPr>
            <a:spLocks noGrp="1"/>
          </p:cNvSpPr>
          <p:nvPr>
            <p:ph idx="1"/>
          </p:nvPr>
        </p:nvSpPr>
        <p:spPr>
          <a:xfrm>
            <a:off x="838200" y="1233714"/>
            <a:ext cx="10515600" cy="4943249"/>
          </a:xfrm>
        </p:spPr>
        <p:txBody>
          <a:bodyPr>
            <a:normAutofit lnSpcReduction="10000"/>
          </a:bodyPr>
          <a:lstStyle/>
          <a:p>
            <a:pPr marL="0" indent="0">
              <a:buNone/>
            </a:pPr>
            <a:r>
              <a:rPr lang="en-US" dirty="0"/>
              <a:t>Embarrassment during peer reviews with other good guys?</a:t>
            </a:r>
          </a:p>
          <a:p>
            <a:pPr marL="0" indent="0">
              <a:buNone/>
            </a:pPr>
            <a:endParaRPr lang="en-US" dirty="0"/>
          </a:p>
          <a:p>
            <a:pPr marL="0" indent="0" algn="ctr">
              <a:buNone/>
            </a:pPr>
            <a:r>
              <a:rPr lang="en-US" dirty="0"/>
              <a:t>Or…</a:t>
            </a:r>
          </a:p>
          <a:p>
            <a:pPr marL="0" indent="0">
              <a:buNone/>
            </a:pPr>
            <a:endParaRPr lang="en-US" dirty="0"/>
          </a:p>
          <a:p>
            <a:pPr marL="0" indent="0">
              <a:buNone/>
            </a:pPr>
            <a:r>
              <a:rPr lang="en-US" dirty="0"/>
              <a:t>Embarrassment or worse in front of the whole world after somebody plunders you?</a:t>
            </a:r>
          </a:p>
          <a:p>
            <a:pPr marL="0" indent="0">
              <a:buNone/>
            </a:pPr>
            <a:endParaRPr lang="en-US" dirty="0"/>
          </a:p>
          <a:p>
            <a:pPr marL="0" indent="0">
              <a:buNone/>
            </a:pPr>
            <a:endParaRPr lang="en-US" dirty="0"/>
          </a:p>
          <a:p>
            <a:pPr marL="0" indent="0">
              <a:buNone/>
            </a:pPr>
            <a:r>
              <a:rPr lang="en-US" dirty="0"/>
              <a:t>I practice what I preach. See</a:t>
            </a:r>
          </a:p>
          <a:p>
            <a:pPr marL="0" indent="0">
              <a:buNone/>
            </a:pPr>
            <a:r>
              <a:rPr lang="en-US" dirty="0">
                <a:hlinkClick r:id="rId2"/>
              </a:rPr>
              <a:t>https://www.dgregscott.com/time-to-man-up-swallow-my-pride/</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FF29472-9EEE-4A24-9D86-20DCA722B3E1}"/>
              </a:ext>
            </a:extLst>
          </p:cNvPr>
          <p:cNvSpPr>
            <a:spLocks noGrp="1"/>
          </p:cNvSpPr>
          <p:nvPr>
            <p:ph type="sldNum" sz="quarter" idx="12"/>
          </p:nvPr>
        </p:nvSpPr>
        <p:spPr/>
        <p:txBody>
          <a:bodyPr/>
          <a:lstStyle/>
          <a:p>
            <a:fld id="{F5B04B9C-30FB-46A6-A719-B7061929285C}" type="slidenum">
              <a:rPr lang="en-US" smtClean="0"/>
              <a:pPr/>
              <a:t>63</a:t>
            </a:fld>
            <a:endParaRPr lang="en-US" dirty="0"/>
          </a:p>
        </p:txBody>
      </p:sp>
    </p:spTree>
    <p:extLst>
      <p:ext uri="{BB962C8B-B14F-4D97-AF65-F5344CB8AC3E}">
        <p14:creationId xmlns:p14="http://schemas.microsoft.com/office/powerpoint/2010/main" val="3744958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Great Books</a:t>
            </a:r>
          </a:p>
        </p:txBody>
      </p:sp>
      <p:sp>
        <p:nvSpPr>
          <p:cNvPr id="4" name="Slide Number Placeholder 3"/>
          <p:cNvSpPr>
            <a:spLocks noGrp="1"/>
          </p:cNvSpPr>
          <p:nvPr>
            <p:ph type="sldNum" sz="quarter" idx="12"/>
          </p:nvPr>
        </p:nvSpPr>
        <p:spPr/>
        <p:txBody>
          <a:bodyPr/>
          <a:lstStyle/>
          <a:p>
            <a:fld id="{F5B04B9C-30FB-46A6-A719-B7061929285C}" type="slidenum">
              <a:rPr lang="en-US" smtClean="0"/>
              <a:pPr/>
              <a:t>64</a:t>
            </a:fld>
            <a:endParaRPr lang="en-US" dirty="0"/>
          </a:p>
        </p:txBody>
      </p:sp>
      <p:pic>
        <p:nvPicPr>
          <p:cNvPr id="5" name="Picture 4">
            <a:extLst>
              <a:ext uri="{FF2B5EF4-FFF2-40B4-BE49-F238E27FC236}">
                <a16:creationId xmlns:a16="http://schemas.microsoft.com/office/drawing/2014/main" id="{5AA23EAD-BEA7-40F9-B40D-2369921E74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8305" y="1364766"/>
            <a:ext cx="3588897" cy="5383345"/>
          </a:xfrm>
          <a:prstGeom prst="rect">
            <a:avLst/>
          </a:prstGeom>
        </p:spPr>
      </p:pic>
      <p:pic>
        <p:nvPicPr>
          <p:cNvPr id="6" name="Picture 5">
            <a:extLst>
              <a:ext uri="{FF2B5EF4-FFF2-40B4-BE49-F238E27FC236}">
                <a16:creationId xmlns:a16="http://schemas.microsoft.com/office/drawing/2014/main" id="{B1F98629-9962-4B6B-881F-FD2F8E0E8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6940" y="1364767"/>
            <a:ext cx="3588897" cy="5383346"/>
          </a:xfrm>
          <a:prstGeom prst="rect">
            <a:avLst/>
          </a:prstGeom>
        </p:spPr>
      </p:pic>
    </p:spTree>
    <p:extLst>
      <p:ext uri="{BB962C8B-B14F-4D97-AF65-F5344CB8AC3E}">
        <p14:creationId xmlns:p14="http://schemas.microsoft.com/office/powerpoint/2010/main" val="4161242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is a process, not an event</a:t>
            </a:r>
          </a:p>
        </p:txBody>
      </p:sp>
      <p:sp>
        <p:nvSpPr>
          <p:cNvPr id="3" name="Content Placeholder 2"/>
          <p:cNvSpPr>
            <a:spLocks noGrp="1"/>
          </p:cNvSpPr>
          <p:nvPr>
            <p:ph idx="1"/>
          </p:nvPr>
        </p:nvSpPr>
        <p:spPr>
          <a:xfrm>
            <a:off x="838200" y="1690688"/>
            <a:ext cx="10515600" cy="4486275"/>
          </a:xfrm>
        </p:spPr>
        <p:txBody>
          <a:bodyPr>
            <a:normAutofit/>
          </a:bodyPr>
          <a:lstStyle/>
          <a:p>
            <a:r>
              <a:rPr lang="en-US" altLang="en-US" sz="2400" dirty="0"/>
              <a:t>Share what you learn with other good guys.</a:t>
            </a:r>
          </a:p>
          <a:p>
            <a:r>
              <a:rPr lang="en-US" altLang="en-US" sz="2400" dirty="0"/>
              <a:t>Expect Demand other good guys share what they learn with you. </a:t>
            </a:r>
          </a:p>
          <a:p>
            <a:endParaRPr lang="en-US" altLang="en-US" sz="2400" dirty="0"/>
          </a:p>
          <a:p>
            <a:r>
              <a:rPr lang="en-US" altLang="en-US" sz="2400" dirty="0"/>
              <a:t>Apply what you learn; repeat and refine continuously.</a:t>
            </a:r>
          </a:p>
          <a:p>
            <a:endParaRPr lang="en-US" altLang="en-US" sz="2400" dirty="0"/>
          </a:p>
          <a:p>
            <a:endParaRPr lang="en-US" altLang="en-US" sz="2400" dirty="0"/>
          </a:p>
          <a:p>
            <a:endParaRPr lang="en-US" altLang="en-US" sz="2400" dirty="0"/>
          </a:p>
          <a:p>
            <a:pPr marL="0" indent="0">
              <a:buNone/>
            </a:pPr>
            <a:r>
              <a:rPr lang="en-US" altLang="en-US" sz="5400" b="1" dirty="0">
                <a:solidFill>
                  <a:srgbClr val="FFFF00"/>
                </a:solidFill>
              </a:rPr>
              <a:t>Security is a process, not an event.</a:t>
            </a:r>
          </a:p>
        </p:txBody>
      </p:sp>
      <p:cxnSp>
        <p:nvCxnSpPr>
          <p:cNvPr id="5" name="Straight Connector 4"/>
          <p:cNvCxnSpPr/>
          <p:nvPr/>
        </p:nvCxnSpPr>
        <p:spPr>
          <a:xfrm>
            <a:off x="1136072" y="2230582"/>
            <a:ext cx="803564" cy="27709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63781" y="2230582"/>
            <a:ext cx="775855" cy="29094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690DBCD-FC6C-4395-A6E5-3A2F60D9C027}"/>
              </a:ext>
            </a:extLst>
          </p:cNvPr>
          <p:cNvSpPr>
            <a:spLocks noGrp="1"/>
          </p:cNvSpPr>
          <p:nvPr>
            <p:ph type="sldNum" sz="quarter" idx="12"/>
          </p:nvPr>
        </p:nvSpPr>
        <p:spPr/>
        <p:txBody>
          <a:bodyPr/>
          <a:lstStyle/>
          <a:p>
            <a:fld id="{F5B04B9C-30FB-46A6-A719-B7061929285C}" type="slidenum">
              <a:rPr lang="en-US" smtClean="0"/>
              <a:pPr/>
              <a:t>65</a:t>
            </a:fld>
            <a:endParaRPr lang="en-US" dirty="0"/>
          </a:p>
        </p:txBody>
      </p:sp>
    </p:spTree>
    <p:extLst>
      <p:ext uri="{BB962C8B-B14F-4D97-AF65-F5344CB8AC3E}">
        <p14:creationId xmlns:p14="http://schemas.microsoft.com/office/powerpoint/2010/main" val="3124131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898" y="662836"/>
            <a:ext cx="2860158" cy="3941061"/>
          </a:xfrm>
        </p:spPr>
        <p:txBody>
          <a:bodyPr>
            <a:normAutofit/>
          </a:bodyPr>
          <a:lstStyle/>
          <a:p>
            <a:r>
              <a:rPr lang="en-US" dirty="0"/>
              <a:t>Resistance is not futile.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4"/>
            <a:ext cx="8948854" cy="6858000"/>
          </a:xfrm>
          <a:prstGeom prst="rect">
            <a:avLst/>
          </a:prstGeom>
        </p:spPr>
      </p:pic>
      <p:sp>
        <p:nvSpPr>
          <p:cNvPr id="3" name="Slide Number Placeholder 2">
            <a:extLst>
              <a:ext uri="{FF2B5EF4-FFF2-40B4-BE49-F238E27FC236}">
                <a16:creationId xmlns:a16="http://schemas.microsoft.com/office/drawing/2014/main" id="{BF6A6E79-2386-4BA8-ADC0-7946DA25CCB7}"/>
              </a:ext>
            </a:extLst>
          </p:cNvPr>
          <p:cNvSpPr>
            <a:spLocks noGrp="1"/>
          </p:cNvSpPr>
          <p:nvPr>
            <p:ph type="sldNum" sz="quarter" idx="12"/>
          </p:nvPr>
        </p:nvSpPr>
        <p:spPr/>
        <p:txBody>
          <a:bodyPr/>
          <a:lstStyle/>
          <a:p>
            <a:fld id="{F5B04B9C-30FB-46A6-A719-B7061929285C}" type="slidenum">
              <a:rPr lang="en-US" smtClean="0"/>
              <a:pPr/>
              <a:t>66</a:t>
            </a:fld>
            <a:endParaRPr lang="en-US" dirty="0"/>
          </a:p>
        </p:txBody>
      </p:sp>
    </p:spTree>
    <p:extLst>
      <p:ext uri="{BB962C8B-B14F-4D97-AF65-F5344CB8AC3E}">
        <p14:creationId xmlns:p14="http://schemas.microsoft.com/office/powerpoint/2010/main" val="6187942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 games are alive and well today and live on the Internet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86887"/>
            <a:ext cx="3161519" cy="4351338"/>
          </a:xfrm>
        </p:spPr>
      </p:pic>
      <p:sp>
        <p:nvSpPr>
          <p:cNvPr id="3" name="Slide Number Placeholder 2">
            <a:extLst>
              <a:ext uri="{FF2B5EF4-FFF2-40B4-BE49-F238E27FC236}">
                <a16:creationId xmlns:a16="http://schemas.microsoft.com/office/drawing/2014/main" id="{BA3C3AD9-E1F8-4B25-9AC4-ADD8F6AF87E4}"/>
              </a:ext>
            </a:extLst>
          </p:cNvPr>
          <p:cNvSpPr>
            <a:spLocks noGrp="1"/>
          </p:cNvSpPr>
          <p:nvPr>
            <p:ph type="sldNum" sz="quarter" idx="12"/>
          </p:nvPr>
        </p:nvSpPr>
        <p:spPr/>
        <p:txBody>
          <a:bodyPr/>
          <a:lstStyle/>
          <a:p>
            <a:fld id="{F5B04B9C-30FB-46A6-A719-B7061929285C}" type="slidenum">
              <a:rPr lang="en-US" smtClean="0"/>
              <a:pPr/>
              <a:t>67</a:t>
            </a:fld>
            <a:endParaRPr lang="en-US" dirty="0"/>
          </a:p>
        </p:txBody>
      </p:sp>
      <p:sp>
        <p:nvSpPr>
          <p:cNvPr id="5" name="TextBox 4">
            <a:extLst>
              <a:ext uri="{FF2B5EF4-FFF2-40B4-BE49-F238E27FC236}">
                <a16:creationId xmlns:a16="http://schemas.microsoft.com/office/drawing/2014/main" id="{AD641505-E236-4D6D-84BE-9B63BCBEC4CA}"/>
              </a:ext>
            </a:extLst>
          </p:cNvPr>
          <p:cNvSpPr txBox="1"/>
          <p:nvPr/>
        </p:nvSpPr>
        <p:spPr>
          <a:xfrm>
            <a:off x="4368800" y="2714171"/>
            <a:ext cx="6985000" cy="1692771"/>
          </a:xfrm>
          <a:prstGeom prst="rect">
            <a:avLst/>
          </a:prstGeom>
          <a:noFill/>
        </p:spPr>
        <p:txBody>
          <a:bodyPr wrap="square" rtlCol="0">
            <a:spAutoFit/>
          </a:bodyPr>
          <a:lstStyle/>
          <a:p>
            <a:r>
              <a:rPr lang="en-US" sz="3200" dirty="0">
                <a:solidFill>
                  <a:schemeClr val="bg1"/>
                </a:solidFill>
              </a:rPr>
              <a:t>For a great satire blog post, see:</a:t>
            </a:r>
          </a:p>
          <a:p>
            <a:endParaRPr lang="en-US" sz="2400" dirty="0">
              <a:solidFill>
                <a:schemeClr val="bg1"/>
              </a:solidFill>
            </a:endParaRPr>
          </a:p>
          <a:p>
            <a:r>
              <a:rPr lang="en-US" sz="2400" dirty="0">
                <a:solidFill>
                  <a:srgbClr val="FFFF00"/>
                </a:solidFill>
                <a:hlinkClick r:id="rId3">
                  <a:extLst>
                    <a:ext uri="{A12FA001-AC4F-418D-AE19-62706E023703}">
                      <ahyp:hlinkClr xmlns:ahyp="http://schemas.microsoft.com/office/drawing/2018/hyperlinkcolor" val="tx"/>
                    </a:ext>
                  </a:extLst>
                </a:hlinkClick>
              </a:rPr>
              <a:t>https://www.dgregscott.com/social-media-mobs-not-just-fringe-groups-any-more/</a:t>
            </a:r>
            <a:endParaRPr lang="en-US" sz="2400" dirty="0">
              <a:solidFill>
                <a:srgbClr val="FFFF00"/>
              </a:solidFill>
            </a:endParaRPr>
          </a:p>
        </p:txBody>
      </p:sp>
    </p:spTree>
    <p:extLst>
      <p:ext uri="{BB962C8B-B14F-4D97-AF65-F5344CB8AC3E}">
        <p14:creationId xmlns:p14="http://schemas.microsoft.com/office/powerpoint/2010/main" val="1310883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7657-FFFC-4A5B-8B5C-0FF54D7F2C69}"/>
              </a:ext>
            </a:extLst>
          </p:cNvPr>
          <p:cNvSpPr>
            <a:spLocks noGrp="1"/>
          </p:cNvSpPr>
          <p:nvPr>
            <p:ph type="title"/>
          </p:nvPr>
        </p:nvSpPr>
        <p:spPr>
          <a:xfrm>
            <a:off x="838200" y="1"/>
            <a:ext cx="10515600" cy="822959"/>
          </a:xfrm>
        </p:spPr>
        <p:txBody>
          <a:bodyPr/>
          <a:lstStyle/>
          <a:p>
            <a:r>
              <a:rPr lang="en-US" dirty="0"/>
              <a:t>One more plug</a:t>
            </a:r>
          </a:p>
        </p:txBody>
      </p:sp>
      <p:sp>
        <p:nvSpPr>
          <p:cNvPr id="3" name="Content Placeholder 2">
            <a:extLst>
              <a:ext uri="{FF2B5EF4-FFF2-40B4-BE49-F238E27FC236}">
                <a16:creationId xmlns:a16="http://schemas.microsoft.com/office/drawing/2014/main" id="{24382CEF-5155-4970-942A-747BF6A318F4}"/>
              </a:ext>
            </a:extLst>
          </p:cNvPr>
          <p:cNvSpPr>
            <a:spLocks noGrp="1"/>
          </p:cNvSpPr>
          <p:nvPr>
            <p:ph idx="1"/>
          </p:nvPr>
        </p:nvSpPr>
        <p:spPr>
          <a:xfrm>
            <a:off x="838200" y="822960"/>
            <a:ext cx="10515600" cy="4351338"/>
          </a:xfrm>
        </p:spPr>
        <p:txBody>
          <a:bodyPr/>
          <a:lstStyle/>
          <a:p>
            <a:pPr marL="0" indent="0">
              <a:buNone/>
            </a:pPr>
            <a:r>
              <a:rPr lang="en-US" dirty="0"/>
              <a:t>To opt in and get these tips delivered to your inbox:</a:t>
            </a:r>
          </a:p>
          <a:p>
            <a:r>
              <a:rPr lang="en-US" dirty="0"/>
              <a:t>Go to my website</a:t>
            </a:r>
          </a:p>
          <a:p>
            <a:r>
              <a:rPr lang="en-US" dirty="0"/>
              <a:t>Click the </a:t>
            </a:r>
            <a:r>
              <a:rPr lang="en-US" sz="4000" b="1" i="1" dirty="0">
                <a:solidFill>
                  <a:srgbClr val="FF0000"/>
                </a:solidFill>
              </a:rPr>
              <a:t>big red </a:t>
            </a:r>
            <a:r>
              <a:rPr lang="en-US" dirty="0"/>
              <a:t>button</a:t>
            </a:r>
          </a:p>
          <a:p>
            <a:r>
              <a:rPr lang="en-US" dirty="0"/>
              <a:t>Fill out the form</a:t>
            </a:r>
          </a:p>
        </p:txBody>
      </p:sp>
      <p:sp>
        <p:nvSpPr>
          <p:cNvPr id="4" name="Slide Number Placeholder 3">
            <a:extLst>
              <a:ext uri="{FF2B5EF4-FFF2-40B4-BE49-F238E27FC236}">
                <a16:creationId xmlns:a16="http://schemas.microsoft.com/office/drawing/2014/main" id="{5F3F958E-6EBF-4518-AEBA-4D165F0690FA}"/>
              </a:ext>
            </a:extLst>
          </p:cNvPr>
          <p:cNvSpPr>
            <a:spLocks noGrp="1"/>
          </p:cNvSpPr>
          <p:nvPr>
            <p:ph type="sldNum" sz="quarter" idx="12"/>
          </p:nvPr>
        </p:nvSpPr>
        <p:spPr/>
        <p:txBody>
          <a:bodyPr/>
          <a:lstStyle/>
          <a:p>
            <a:fld id="{F5B04B9C-30FB-46A6-A719-B7061929285C}" type="slidenum">
              <a:rPr lang="en-US" smtClean="0"/>
              <a:pPr/>
              <a:t>68</a:t>
            </a:fld>
            <a:endParaRPr lang="en-US" dirty="0"/>
          </a:p>
        </p:txBody>
      </p:sp>
      <p:pic>
        <p:nvPicPr>
          <p:cNvPr id="5" name="Picture 4">
            <a:extLst>
              <a:ext uri="{FF2B5EF4-FFF2-40B4-BE49-F238E27FC236}">
                <a16:creationId xmlns:a16="http://schemas.microsoft.com/office/drawing/2014/main" id="{7ECB0A8D-E31A-43C0-B112-6D968DB04AE6}"/>
              </a:ext>
            </a:extLst>
          </p:cNvPr>
          <p:cNvPicPr>
            <a:picLocks noChangeAspect="1"/>
          </p:cNvPicPr>
          <p:nvPr/>
        </p:nvPicPr>
        <p:blipFill>
          <a:blip r:embed="rId2"/>
          <a:stretch>
            <a:fillRect/>
          </a:stretch>
        </p:blipFill>
        <p:spPr>
          <a:xfrm>
            <a:off x="5298247" y="1301589"/>
            <a:ext cx="6624706" cy="5147651"/>
          </a:xfrm>
          <a:prstGeom prst="rect">
            <a:avLst/>
          </a:prstGeom>
        </p:spPr>
      </p:pic>
    </p:spTree>
    <p:extLst>
      <p:ext uri="{BB962C8B-B14F-4D97-AF65-F5344CB8AC3E}">
        <p14:creationId xmlns:p14="http://schemas.microsoft.com/office/powerpoint/2010/main" val="2087345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337"/>
            <a:ext cx="10515600" cy="1071955"/>
          </a:xfrm>
        </p:spPr>
        <p:txBody>
          <a:bodyPr/>
          <a:lstStyle/>
          <a:p>
            <a:r>
              <a:rPr lang="en-US" dirty="0"/>
              <a:t>Contact info</a:t>
            </a:r>
          </a:p>
        </p:txBody>
      </p:sp>
      <p:sp>
        <p:nvSpPr>
          <p:cNvPr id="3" name="Content Placeholder 2"/>
          <p:cNvSpPr>
            <a:spLocks noGrp="1"/>
          </p:cNvSpPr>
          <p:nvPr>
            <p:ph idx="1"/>
          </p:nvPr>
        </p:nvSpPr>
        <p:spPr>
          <a:xfrm>
            <a:off x="396289" y="1825625"/>
            <a:ext cx="11504163" cy="4667250"/>
          </a:xfrm>
        </p:spPr>
        <p:txBody>
          <a:bodyPr>
            <a:normAutofit fontScale="92500" lnSpcReduction="10000"/>
          </a:bodyPr>
          <a:lstStyle/>
          <a:p>
            <a:pPr marL="0" indent="0">
              <a:buNone/>
            </a:pPr>
            <a:endParaRPr lang="en-US" dirty="0">
              <a:hlinkClick r:id="rId2"/>
            </a:endParaRPr>
          </a:p>
          <a:p>
            <a:pPr marL="0" indent="0">
              <a:buNone/>
            </a:pPr>
            <a:endParaRPr lang="en-US" dirty="0">
              <a:hlinkClick r:id="" action="ppaction://noaction"/>
            </a:endParaRPr>
          </a:p>
          <a:p>
            <a:pPr marL="0" indent="0">
              <a:buNone/>
            </a:pPr>
            <a:r>
              <a:rPr lang="en-US" dirty="0">
                <a:hlinkClick r:id="" action="ppaction://noaction"/>
              </a:rPr>
              <a:t>gregscott@infrasupport.com</a:t>
            </a:r>
            <a:r>
              <a:rPr lang="en-US" dirty="0"/>
              <a:t> or</a:t>
            </a:r>
          </a:p>
          <a:p>
            <a:pPr marL="0" indent="0">
              <a:buNone/>
            </a:pPr>
            <a:r>
              <a:rPr lang="en-US">
                <a:hlinkClick r:id="rId3"/>
              </a:rPr>
              <a:t>gregscott@dgregscott.com</a:t>
            </a:r>
            <a:r>
              <a:rPr lang="en-US"/>
              <a:t>                       </a:t>
            </a:r>
            <a:r>
              <a:rPr lang="en-US">
                <a:hlinkClick r:id="rId4"/>
              </a:rPr>
              <a:t>https://</a:t>
            </a:r>
            <a:r>
              <a:rPr lang="en-US" dirty="0">
                <a:hlinkClick r:id="rId4"/>
              </a:rPr>
              <a:t>www.dgregscott.com</a:t>
            </a:r>
            <a:endParaRPr lang="en-US" dirty="0"/>
          </a:p>
          <a:p>
            <a:pPr marL="0" indent="0">
              <a:buNone/>
            </a:pPr>
            <a:endParaRPr lang="en-US" dirty="0"/>
          </a:p>
          <a:p>
            <a:pPr marL="0" indent="0">
              <a:buNone/>
            </a:pPr>
            <a:r>
              <a:rPr lang="en-US" dirty="0"/>
              <a:t>Twitter: </a:t>
            </a:r>
            <a:r>
              <a:rPr lang="en-US" dirty="0" err="1"/>
              <a:t>DGregScott</a:t>
            </a:r>
            <a:endParaRPr lang="en-US" dirty="0"/>
          </a:p>
          <a:p>
            <a:pPr marL="0" indent="0">
              <a:buNone/>
            </a:pPr>
            <a:r>
              <a:rPr lang="en-US" dirty="0"/>
              <a:t>LinkedIn: </a:t>
            </a:r>
            <a:r>
              <a:rPr lang="en-US" dirty="0">
                <a:hlinkClick r:id="rId5"/>
              </a:rPr>
              <a:t>https://www.linkedin.com/in/dgregscott/</a:t>
            </a:r>
            <a:endParaRPr lang="en-US" dirty="0"/>
          </a:p>
          <a:p>
            <a:pPr marL="0" indent="0">
              <a:buNone/>
            </a:pPr>
            <a:r>
              <a:rPr lang="en-US" dirty="0"/>
              <a:t>Facebook: </a:t>
            </a:r>
            <a:r>
              <a:rPr lang="en-US" dirty="0">
                <a:hlinkClick r:id="rId6"/>
              </a:rPr>
              <a:t>https://www.facebook.com/D-Greg-Scott-author-112197323547623</a:t>
            </a:r>
            <a:endParaRPr lang="en-US" dirty="0"/>
          </a:p>
          <a:p>
            <a:pPr marL="0" indent="0">
              <a:buNone/>
            </a:pPr>
            <a:r>
              <a:rPr lang="en-US" dirty="0" err="1"/>
              <a:t>Youtube</a:t>
            </a:r>
            <a:r>
              <a:rPr lang="en-US" dirty="0"/>
              <a:t>: “Greg Scott Public Videos” at </a:t>
            </a:r>
            <a:r>
              <a:rPr lang="en-US" dirty="0">
                <a:hlinkClick r:id="rId7"/>
              </a:rPr>
              <a:t>https://www.youtube.com/channel/UCBtDWsqzMZ_RB94I_F4cnRQ</a:t>
            </a: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174C2C6-B5D7-4E4C-AB70-F689474458F1}"/>
              </a:ext>
            </a:extLst>
          </p:cNvPr>
          <p:cNvSpPr>
            <a:spLocks noGrp="1"/>
          </p:cNvSpPr>
          <p:nvPr>
            <p:ph type="sldNum" sz="quarter" idx="12"/>
          </p:nvPr>
        </p:nvSpPr>
        <p:spPr/>
        <p:txBody>
          <a:bodyPr/>
          <a:lstStyle/>
          <a:p>
            <a:fld id="{F5B04B9C-30FB-46A6-A719-B7061929285C}" type="slidenum">
              <a:rPr lang="en-US" smtClean="0"/>
              <a:pPr/>
              <a:t>69</a:t>
            </a:fld>
            <a:endParaRPr lang="en-US" dirty="0"/>
          </a:p>
        </p:txBody>
      </p:sp>
      <p:pic>
        <p:nvPicPr>
          <p:cNvPr id="9" name="Picture 8">
            <a:extLst>
              <a:ext uri="{FF2B5EF4-FFF2-40B4-BE49-F238E27FC236}">
                <a16:creationId xmlns:a16="http://schemas.microsoft.com/office/drawing/2014/main" id="{F2962951-C4FE-4B14-AC39-2192C4C424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2094" y="646145"/>
            <a:ext cx="1572639" cy="2358958"/>
          </a:xfrm>
          <a:prstGeom prst="rect">
            <a:avLst/>
          </a:prstGeom>
        </p:spPr>
      </p:pic>
      <p:pic>
        <p:nvPicPr>
          <p:cNvPr id="11" name="Picture 10">
            <a:extLst>
              <a:ext uri="{FF2B5EF4-FFF2-40B4-BE49-F238E27FC236}">
                <a16:creationId xmlns:a16="http://schemas.microsoft.com/office/drawing/2014/main" id="{3DA5AA8C-A045-44BF-961B-A4A8E4F11D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0962" y="646145"/>
            <a:ext cx="1572639" cy="2358959"/>
          </a:xfrm>
          <a:prstGeom prst="rect">
            <a:avLst/>
          </a:prstGeom>
        </p:spPr>
      </p:pic>
      <p:pic>
        <p:nvPicPr>
          <p:cNvPr id="10" name="Picture 9">
            <a:extLst>
              <a:ext uri="{FF2B5EF4-FFF2-40B4-BE49-F238E27FC236}">
                <a16:creationId xmlns:a16="http://schemas.microsoft.com/office/drawing/2014/main" id="{1465AA59-8C74-49A6-99A6-25EA86750D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289" y="1404936"/>
            <a:ext cx="5116830" cy="841376"/>
          </a:xfrm>
          <a:prstGeom prst="rect">
            <a:avLst/>
          </a:prstGeom>
          <a:noFill/>
          <a:ln>
            <a:noFill/>
          </a:ln>
        </p:spPr>
      </p:pic>
    </p:spTree>
    <p:extLst>
      <p:ext uri="{BB962C8B-B14F-4D97-AF65-F5344CB8AC3E}">
        <p14:creationId xmlns:p14="http://schemas.microsoft.com/office/powerpoint/2010/main" val="3034907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BC52-A354-43CA-A84D-56CAD94110E5}"/>
              </a:ext>
            </a:extLst>
          </p:cNvPr>
          <p:cNvSpPr>
            <a:spLocks noGrp="1"/>
          </p:cNvSpPr>
          <p:nvPr>
            <p:ph type="title"/>
          </p:nvPr>
        </p:nvSpPr>
        <p:spPr>
          <a:xfrm>
            <a:off x="838200" y="136525"/>
            <a:ext cx="10515600" cy="1043783"/>
          </a:xfrm>
        </p:spPr>
        <p:txBody>
          <a:bodyPr>
            <a:normAutofit/>
          </a:bodyPr>
          <a:lstStyle/>
          <a:p>
            <a:r>
              <a:rPr lang="en-US" dirty="0"/>
              <a:t>Supply Chain Attack: The Big One in 2020</a:t>
            </a:r>
          </a:p>
        </p:txBody>
      </p:sp>
      <p:sp>
        <p:nvSpPr>
          <p:cNvPr id="4" name="Slide Number Placeholder 3">
            <a:extLst>
              <a:ext uri="{FF2B5EF4-FFF2-40B4-BE49-F238E27FC236}">
                <a16:creationId xmlns:a16="http://schemas.microsoft.com/office/drawing/2014/main" id="{9DCBF38C-12D7-4181-96C4-75FEBEFC7345}"/>
              </a:ext>
            </a:extLst>
          </p:cNvPr>
          <p:cNvSpPr>
            <a:spLocks noGrp="1"/>
          </p:cNvSpPr>
          <p:nvPr>
            <p:ph type="sldNum" sz="quarter" idx="12"/>
          </p:nvPr>
        </p:nvSpPr>
        <p:spPr/>
        <p:txBody>
          <a:bodyPr/>
          <a:lstStyle/>
          <a:p>
            <a:fld id="{F5B04B9C-30FB-46A6-A719-B7061929285C}" type="slidenum">
              <a:rPr lang="en-US" smtClean="0"/>
              <a:pPr/>
              <a:t>7</a:t>
            </a:fld>
            <a:endParaRPr lang="en-US" dirty="0"/>
          </a:p>
        </p:txBody>
      </p:sp>
      <p:pic>
        <p:nvPicPr>
          <p:cNvPr id="9" name="Picture 8">
            <a:extLst>
              <a:ext uri="{FF2B5EF4-FFF2-40B4-BE49-F238E27FC236}">
                <a16:creationId xmlns:a16="http://schemas.microsoft.com/office/drawing/2014/main" id="{AE8FDD2D-156A-43AB-9B30-60267B9BD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024188"/>
            <a:ext cx="10934700" cy="4809624"/>
          </a:xfrm>
          <a:prstGeom prst="rect">
            <a:avLst/>
          </a:prstGeom>
        </p:spPr>
      </p:pic>
      <p:sp>
        <p:nvSpPr>
          <p:cNvPr id="10" name="TextBox 9">
            <a:extLst>
              <a:ext uri="{FF2B5EF4-FFF2-40B4-BE49-F238E27FC236}">
                <a16:creationId xmlns:a16="http://schemas.microsoft.com/office/drawing/2014/main" id="{8B9B84B5-A540-48D2-B77D-27F2CC0C1A2E}"/>
              </a:ext>
            </a:extLst>
          </p:cNvPr>
          <p:cNvSpPr txBox="1"/>
          <p:nvPr/>
        </p:nvSpPr>
        <p:spPr>
          <a:xfrm>
            <a:off x="628650" y="6123214"/>
            <a:ext cx="10934700" cy="369332"/>
          </a:xfrm>
          <a:prstGeom prst="rect">
            <a:avLst/>
          </a:prstGeom>
          <a:noFill/>
        </p:spPr>
        <p:txBody>
          <a:bodyPr wrap="square" rtlCol="0">
            <a:spAutoFit/>
          </a:bodyPr>
          <a:lstStyle/>
          <a:p>
            <a:r>
              <a:rPr lang="en-US" dirty="0">
                <a:solidFill>
                  <a:schemeClr val="bg1"/>
                </a:solidFill>
                <a:hlinkClick r:id="rId3"/>
              </a:rPr>
              <a:t>https://www.dgregscott.com/solarwinds-fallout-so-what-and-now-what/</a:t>
            </a:r>
            <a:endParaRPr lang="en-US" dirty="0">
              <a:solidFill>
                <a:schemeClr val="bg1"/>
              </a:solidFill>
            </a:endParaRPr>
          </a:p>
        </p:txBody>
      </p:sp>
    </p:spTree>
    <p:extLst>
      <p:ext uri="{BB962C8B-B14F-4D97-AF65-F5344CB8AC3E}">
        <p14:creationId xmlns:p14="http://schemas.microsoft.com/office/powerpoint/2010/main" val="429300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BC52-A354-43CA-A84D-56CAD94110E5}"/>
              </a:ext>
            </a:extLst>
          </p:cNvPr>
          <p:cNvSpPr>
            <a:spLocks noGrp="1"/>
          </p:cNvSpPr>
          <p:nvPr>
            <p:ph type="title"/>
          </p:nvPr>
        </p:nvSpPr>
        <p:spPr>
          <a:xfrm>
            <a:off x="838200" y="136525"/>
            <a:ext cx="10515600" cy="1043783"/>
          </a:xfrm>
        </p:spPr>
        <p:txBody>
          <a:bodyPr/>
          <a:lstStyle/>
          <a:p>
            <a:r>
              <a:rPr lang="en-US" dirty="0"/>
              <a:t>What’s a Supply Chain Attack?</a:t>
            </a:r>
          </a:p>
        </p:txBody>
      </p:sp>
      <p:sp>
        <p:nvSpPr>
          <p:cNvPr id="4" name="Slide Number Placeholder 3">
            <a:extLst>
              <a:ext uri="{FF2B5EF4-FFF2-40B4-BE49-F238E27FC236}">
                <a16:creationId xmlns:a16="http://schemas.microsoft.com/office/drawing/2014/main" id="{9DCBF38C-12D7-4181-96C4-75FEBEFC7345}"/>
              </a:ext>
            </a:extLst>
          </p:cNvPr>
          <p:cNvSpPr>
            <a:spLocks noGrp="1"/>
          </p:cNvSpPr>
          <p:nvPr>
            <p:ph type="sldNum" sz="quarter" idx="12"/>
          </p:nvPr>
        </p:nvSpPr>
        <p:spPr/>
        <p:txBody>
          <a:bodyPr/>
          <a:lstStyle/>
          <a:p>
            <a:fld id="{F5B04B9C-30FB-46A6-A719-B7061929285C}" type="slidenum">
              <a:rPr lang="en-US" smtClean="0"/>
              <a:pPr/>
              <a:t>8</a:t>
            </a:fld>
            <a:endParaRPr lang="en-US" dirty="0"/>
          </a:p>
        </p:txBody>
      </p:sp>
      <p:sp>
        <p:nvSpPr>
          <p:cNvPr id="5" name="TextBox 4">
            <a:extLst>
              <a:ext uri="{FF2B5EF4-FFF2-40B4-BE49-F238E27FC236}">
                <a16:creationId xmlns:a16="http://schemas.microsoft.com/office/drawing/2014/main" id="{33285579-BBCC-475F-9FB4-B4A1EF4775CE}"/>
              </a:ext>
            </a:extLst>
          </p:cNvPr>
          <p:cNvSpPr txBox="1"/>
          <p:nvPr/>
        </p:nvSpPr>
        <p:spPr>
          <a:xfrm>
            <a:off x="1492703" y="5556131"/>
            <a:ext cx="9206593" cy="800219"/>
          </a:xfrm>
          <a:prstGeom prst="rect">
            <a:avLst/>
          </a:prstGeom>
          <a:noFill/>
        </p:spPr>
        <p:txBody>
          <a:bodyPr wrap="square" rtlCol="0">
            <a:spAutoFit/>
          </a:bodyPr>
          <a:lstStyle/>
          <a:p>
            <a:r>
              <a:rPr lang="en-US" sz="2800" dirty="0">
                <a:solidFill>
                  <a:schemeClr val="bg1"/>
                </a:solidFill>
              </a:rPr>
              <a:t>Spy movie – good guys planning how to save the world. </a:t>
            </a:r>
          </a:p>
          <a:p>
            <a:r>
              <a:rPr lang="en-US" dirty="0">
                <a:solidFill>
                  <a:schemeClr val="bg1"/>
                </a:solidFill>
              </a:rPr>
              <a:t>Image from </a:t>
            </a:r>
            <a:r>
              <a:rPr lang="en-US" dirty="0">
                <a:solidFill>
                  <a:schemeClr val="bg1"/>
                </a:solidFill>
                <a:hlinkClick r:id="rId2"/>
              </a:rPr>
              <a:t>https://www.deadgoodbooks.co.uk/nicholas-searle-realistic-spy-movies/</a:t>
            </a:r>
            <a:r>
              <a:rPr lang="en-US" dirty="0">
                <a:solidFill>
                  <a:schemeClr val="bg1"/>
                </a:solidFill>
              </a:rPr>
              <a:t> </a:t>
            </a:r>
          </a:p>
        </p:txBody>
      </p:sp>
      <p:pic>
        <p:nvPicPr>
          <p:cNvPr id="1026" name="Picture 2" descr="5 of the most realistic spy movies - Dead Good">
            <a:extLst>
              <a:ext uri="{FF2B5EF4-FFF2-40B4-BE49-F238E27FC236}">
                <a16:creationId xmlns:a16="http://schemas.microsoft.com/office/drawing/2014/main" id="{F16813D9-9FC2-44EB-B6BA-EB17AFAF2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524000"/>
            <a:ext cx="9715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8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BC52-A354-43CA-A84D-56CAD94110E5}"/>
              </a:ext>
            </a:extLst>
          </p:cNvPr>
          <p:cNvSpPr>
            <a:spLocks noGrp="1"/>
          </p:cNvSpPr>
          <p:nvPr>
            <p:ph type="title"/>
          </p:nvPr>
        </p:nvSpPr>
        <p:spPr>
          <a:xfrm>
            <a:off x="838200" y="136525"/>
            <a:ext cx="10515600" cy="1043783"/>
          </a:xfrm>
        </p:spPr>
        <p:txBody>
          <a:bodyPr/>
          <a:lstStyle/>
          <a:p>
            <a:r>
              <a:rPr lang="en-US" dirty="0"/>
              <a:t>What’s a Supply Chain Attack?</a:t>
            </a:r>
          </a:p>
        </p:txBody>
      </p:sp>
      <p:sp>
        <p:nvSpPr>
          <p:cNvPr id="4" name="Slide Number Placeholder 3">
            <a:extLst>
              <a:ext uri="{FF2B5EF4-FFF2-40B4-BE49-F238E27FC236}">
                <a16:creationId xmlns:a16="http://schemas.microsoft.com/office/drawing/2014/main" id="{9DCBF38C-12D7-4181-96C4-75FEBEFC7345}"/>
              </a:ext>
            </a:extLst>
          </p:cNvPr>
          <p:cNvSpPr>
            <a:spLocks noGrp="1"/>
          </p:cNvSpPr>
          <p:nvPr>
            <p:ph type="sldNum" sz="quarter" idx="12"/>
          </p:nvPr>
        </p:nvSpPr>
        <p:spPr/>
        <p:txBody>
          <a:bodyPr/>
          <a:lstStyle/>
          <a:p>
            <a:fld id="{F5B04B9C-30FB-46A6-A719-B7061929285C}" type="slidenum">
              <a:rPr lang="en-US" smtClean="0"/>
              <a:pPr/>
              <a:t>9</a:t>
            </a:fld>
            <a:endParaRPr lang="en-US" dirty="0"/>
          </a:p>
        </p:txBody>
      </p:sp>
      <p:sp>
        <p:nvSpPr>
          <p:cNvPr id="5" name="TextBox 4">
            <a:extLst>
              <a:ext uri="{FF2B5EF4-FFF2-40B4-BE49-F238E27FC236}">
                <a16:creationId xmlns:a16="http://schemas.microsoft.com/office/drawing/2014/main" id="{33285579-BBCC-475F-9FB4-B4A1EF4775CE}"/>
              </a:ext>
            </a:extLst>
          </p:cNvPr>
          <p:cNvSpPr txBox="1"/>
          <p:nvPr/>
        </p:nvSpPr>
        <p:spPr>
          <a:xfrm>
            <a:off x="1088570" y="5277582"/>
            <a:ext cx="10014857" cy="800219"/>
          </a:xfrm>
          <a:prstGeom prst="rect">
            <a:avLst/>
          </a:prstGeom>
          <a:noFill/>
        </p:spPr>
        <p:txBody>
          <a:bodyPr wrap="square" rtlCol="0">
            <a:spAutoFit/>
          </a:bodyPr>
          <a:lstStyle/>
          <a:p>
            <a:r>
              <a:rPr lang="en-US" sz="2800" dirty="0">
                <a:solidFill>
                  <a:schemeClr val="bg1"/>
                </a:solidFill>
              </a:rPr>
              <a:t>But the good-guy room is bugged. Bad guys are listening.</a:t>
            </a:r>
          </a:p>
          <a:p>
            <a:r>
              <a:rPr lang="en-US" dirty="0">
                <a:solidFill>
                  <a:schemeClr val="bg1"/>
                </a:solidFill>
              </a:rPr>
              <a:t>Image from </a:t>
            </a:r>
            <a:r>
              <a:rPr lang="en-US" dirty="0">
                <a:solidFill>
                  <a:schemeClr val="bg1"/>
                </a:solidFill>
                <a:hlinkClick r:id="rId2"/>
              </a:rPr>
              <a:t>https://www.deadgoodbooks.co.uk/nicholas-searle-realistic-spy-movies/</a:t>
            </a:r>
            <a:r>
              <a:rPr lang="en-US" dirty="0">
                <a:solidFill>
                  <a:schemeClr val="bg1"/>
                </a:solidFill>
              </a:rPr>
              <a:t> </a:t>
            </a:r>
          </a:p>
        </p:txBody>
      </p:sp>
      <p:pic>
        <p:nvPicPr>
          <p:cNvPr id="2050" name="Picture 2" descr="5 of the most realistic crime movies: The Lives of Others">
            <a:extLst>
              <a:ext uri="{FF2B5EF4-FFF2-40B4-BE49-F238E27FC236}">
                <a16:creationId xmlns:a16="http://schemas.microsoft.com/office/drawing/2014/main" id="{00267DD9-D336-424E-95FE-4CDB70F41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49" y="1180308"/>
            <a:ext cx="9715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97535"/>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C000"/>
      </a:hlink>
      <a:folHlink>
        <a:srgbClr val="FFC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19153</TotalTime>
  <Words>2308</Words>
  <Application>Microsoft Office PowerPoint</Application>
  <PresentationFormat>Widescreen</PresentationFormat>
  <Paragraphs>290</Paragraphs>
  <Slides>69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Calibri Light</vt:lpstr>
      <vt:lpstr>Roboto</vt:lpstr>
      <vt:lpstr>Source Sans Pro</vt:lpstr>
      <vt:lpstr>Office Theme</vt:lpstr>
      <vt:lpstr>Cybersecurity</vt:lpstr>
      <vt:lpstr>Who says IT is boring?</vt:lpstr>
      <vt:lpstr>Boring statistics that hit home</vt:lpstr>
      <vt:lpstr>Eight seconds in my basement</vt:lpstr>
      <vt:lpstr>PowerPoint Presentation</vt:lpstr>
      <vt:lpstr>PowerPoint Presentation</vt:lpstr>
      <vt:lpstr>Supply Chain Attack: The Big One in 2020</vt:lpstr>
      <vt:lpstr>What’s a Supply Chain Attack?</vt:lpstr>
      <vt:lpstr>What’s a Supply Chain Attack?</vt:lpstr>
      <vt:lpstr>Q: How would bad guys plant bugs in every good-guy room in the world? </vt:lpstr>
      <vt:lpstr>A: Take over the lightbulb factory</vt:lpstr>
      <vt:lpstr>But I’m not big enough for anyone to attack</vt:lpstr>
      <vt:lpstr>PowerPoint Presentation</vt:lpstr>
      <vt:lpstr>PowerPoint Presentation</vt:lpstr>
      <vt:lpstr>PowerPoint Presentation</vt:lpstr>
      <vt:lpstr>PowerPoint Presentation</vt:lpstr>
      <vt:lpstr>Here’s where it gets personal</vt:lpstr>
      <vt:lpstr>I am a repeat cyber victim myself.</vt:lpstr>
      <vt:lpstr>How?</vt:lpstr>
      <vt:lpstr>How do bad guys win?    They collaborate.</vt:lpstr>
      <vt:lpstr>PowerPoint Presentation</vt:lpstr>
      <vt:lpstr>How do good guys lose?</vt:lpstr>
      <vt:lpstr>PowerPoint Presentation</vt:lpstr>
      <vt:lpstr>PowerPoint Presentation</vt:lpstr>
      <vt:lpstr>PowerPoint Presentation</vt:lpstr>
      <vt:lpstr>PowerPoint Presentation</vt:lpstr>
      <vt:lpstr>Asleep at the Switch</vt:lpstr>
      <vt:lpstr>PowerPoint Presentation</vt:lpstr>
      <vt:lpstr>Time to recap – what are we up against?</vt:lpstr>
      <vt:lpstr>Maybe we should just give up</vt:lpstr>
      <vt:lpstr>PowerPoint Presentation</vt:lpstr>
      <vt:lpstr>Does giving up make you mad? It should.</vt:lpstr>
      <vt:lpstr>Because we need to win</vt:lpstr>
      <vt:lpstr>A Winning Strategy - Layers of Defense</vt:lpstr>
      <vt:lpstr>Social Media and Disinformation Campaigns</vt:lpstr>
      <vt:lpstr>The Twilight Zone, Season 1, Episode 22: The Monsters are Due on Maple Street, March 4, 1960</vt:lpstr>
      <vt:lpstr>PowerPoint Presentation</vt:lpstr>
      <vt:lpstr>The firehose of falsehood</vt:lpstr>
      <vt:lpstr>Versus</vt:lpstr>
      <vt:lpstr>The squirt gun of truth</vt:lpstr>
      <vt:lpstr>MIT: Lies travel farther and faster than truth</vt:lpstr>
      <vt:lpstr>2019 social media mob up close and personal</vt:lpstr>
      <vt:lpstr>Comet, COVID, Conspiracies, Chaos</vt:lpstr>
      <vt:lpstr>PowerPoint Presentation</vt:lpstr>
      <vt:lpstr>January 6, 2021</vt:lpstr>
      <vt:lpstr>The Russians do it too</vt:lpstr>
      <vt:lpstr>What do we do about it?</vt:lpstr>
      <vt:lpstr>Email hygiene</vt:lpstr>
      <vt:lpstr>PowerPoint Presentation</vt:lpstr>
      <vt:lpstr>Patching</vt:lpstr>
      <vt:lpstr>Authentication</vt:lpstr>
      <vt:lpstr>Trust</vt:lpstr>
      <vt:lpstr>Passwords/Passphrases</vt:lpstr>
      <vt:lpstr>Which do you like better?</vt:lpstr>
      <vt:lpstr>Backups</vt:lpstr>
      <vt:lpstr>Mobility</vt:lpstr>
      <vt:lpstr>Tech Tools</vt:lpstr>
      <vt:lpstr>Awareness</vt:lpstr>
      <vt:lpstr>“I don’t have time for this.  Just tell me what I need to know in 25 words or less.”</vt:lpstr>
      <vt:lpstr>Everything busy leaders need to know about cyber-security</vt:lpstr>
      <vt:lpstr>Care!! </vt:lpstr>
      <vt:lpstr>Share</vt:lpstr>
      <vt:lpstr>Which do you prefer? </vt:lpstr>
      <vt:lpstr>Two Great Books</vt:lpstr>
      <vt:lpstr>Security is a process, not an event</vt:lpstr>
      <vt:lpstr>Resistance is not futile.</vt:lpstr>
      <vt:lpstr>Con games are alive and well today and live on the Internet</vt:lpstr>
      <vt:lpstr>One more plug</vt:lpstr>
      <vt:lpstr>Contact info</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 guys do care about you</dc:title>
  <dc:creator>Greg Scott</dc:creator>
  <cp:lastModifiedBy>Greg Scott</cp:lastModifiedBy>
  <cp:revision>424</cp:revision>
  <dcterms:created xsi:type="dcterms:W3CDTF">2015-03-03T23:08:34Z</dcterms:created>
  <dcterms:modified xsi:type="dcterms:W3CDTF">2022-06-16T05:27:30Z</dcterms:modified>
</cp:coreProperties>
</file>